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85" r:id="rId1"/>
  </p:sldMasterIdLst>
  <p:notesMasterIdLst>
    <p:notesMasterId r:id="rId13"/>
  </p:notesMasterIdLst>
  <p:sldIdLst>
    <p:sldId id="256" r:id="rId2"/>
    <p:sldId id="320" r:id="rId3"/>
    <p:sldId id="327" r:id="rId4"/>
    <p:sldId id="363" r:id="rId5"/>
    <p:sldId id="364" r:id="rId6"/>
    <p:sldId id="331" r:id="rId7"/>
    <p:sldId id="361" r:id="rId8"/>
    <p:sldId id="342" r:id="rId9"/>
    <p:sldId id="263" r:id="rId10"/>
    <p:sldId id="365" r:id="rId11"/>
    <p:sldId id="362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Franklin Gothic Medium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Franklin Gothic Medium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Franklin Gothic Medium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Franklin Gothic Medium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Franklin Gothic Medium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Franklin Gothic Medium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Franklin Gothic Medium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Franklin Gothic Medium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Franklin Gothic Medium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E0000"/>
    <a:srgbClr val="99CCFF"/>
    <a:srgbClr val="FF9900"/>
    <a:srgbClr val="88F3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Σκούρο στυλ 2 - Έμφαση 5/Έμφαση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Φωτεινό στυλ 3 - Έμφαση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Φωτεινό στυλ 1 - Έμφαση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3DBCE-6A96-4B04-BB67-28C9C4C0E9FB}" type="doc">
      <dgm:prSet loTypeId="urn:microsoft.com/office/officeart/2005/8/layout/radial4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B493D9-7194-4DA6-8468-B128EBF95F00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1400" b="1" i="1" dirty="0" smtClean="0">
              <a:solidFill>
                <a:srgbClr val="FFFF00"/>
              </a:solidFill>
              <a:latin typeface="Arial Black" pitchFamily="34" charset="0"/>
            </a:rPr>
            <a:t>η επανεκκίνηση της οικονομίας της Στερεάς Ελλάδας, η μόχλευση επενδύσεων σε τομείς που η Περιφέρεια διαθέτει συγκριτικό πλεονέκτημα, αξιοποιώντας ενδογενές δυναμικό, για τη δημιουργία νέων θέσεων απασχόλησης, με όρους ισχυρής κοινωνικής συνοχής και προστασίας, σε ένα βιώσιμο αστικό και φυσικό περιβάλλον</a:t>
          </a:r>
          <a:r>
            <a:rPr lang="el-GR" sz="1400" b="1" dirty="0" smtClean="0">
              <a:solidFill>
                <a:srgbClr val="FFFF00"/>
              </a:solidFill>
              <a:latin typeface="Arial Black" pitchFamily="34" charset="0"/>
            </a:rPr>
            <a:t>.</a:t>
          </a:r>
          <a:endParaRPr lang="en-US" sz="1400" b="1" dirty="0">
            <a:solidFill>
              <a:srgbClr val="FFFF00"/>
            </a:solidFill>
            <a:latin typeface="Arial Black" pitchFamily="34" charset="0"/>
          </a:endParaRPr>
        </a:p>
      </dgm:t>
    </dgm:pt>
    <dgm:pt modelId="{4E516710-B72B-485E-8250-3415B2E90089}" type="parTrans" cxnId="{F97BBDCE-51E8-4C53-BDB8-3694C1CEF9D5}">
      <dgm:prSet/>
      <dgm:spPr/>
      <dgm:t>
        <a:bodyPr/>
        <a:lstStyle/>
        <a:p>
          <a:endParaRPr lang="en-US"/>
        </a:p>
      </dgm:t>
    </dgm:pt>
    <dgm:pt modelId="{540CD073-0B51-4E82-B23C-4B3B5E8B8CE5}" type="sibTrans" cxnId="{F97BBDCE-51E8-4C53-BDB8-3694C1CEF9D5}">
      <dgm:prSet/>
      <dgm:spPr/>
      <dgm:t>
        <a:bodyPr/>
        <a:lstStyle/>
        <a:p>
          <a:endParaRPr lang="en-US"/>
        </a:p>
      </dgm:t>
    </dgm:pt>
    <dgm:pt modelId="{5C918A9B-18AE-420B-BC62-16005033E596}">
      <dgm:prSet phldrT="[Κείμενο]"/>
      <dgm:spPr/>
      <dgm:t>
        <a:bodyPr/>
        <a:lstStyle/>
        <a:p>
          <a:r>
            <a:rPr lang="el-GR" b="1" dirty="0" smtClean="0">
              <a:solidFill>
                <a:srgbClr val="FFFF00"/>
              </a:solidFill>
            </a:rPr>
            <a:t>ΚΟΙΝΩΝΙΑ</a:t>
          </a:r>
          <a:endParaRPr lang="en-US" b="1" dirty="0">
            <a:solidFill>
              <a:srgbClr val="FFFF00"/>
            </a:solidFill>
          </a:endParaRPr>
        </a:p>
      </dgm:t>
    </dgm:pt>
    <dgm:pt modelId="{B6E46785-F342-4A9D-BB1A-DC0453147E51}" type="parTrans" cxnId="{E66F51DD-FBF0-4170-BA70-61B7E2161327}">
      <dgm:prSet/>
      <dgm:spPr/>
      <dgm:t>
        <a:bodyPr/>
        <a:lstStyle/>
        <a:p>
          <a:endParaRPr lang="en-US"/>
        </a:p>
      </dgm:t>
    </dgm:pt>
    <dgm:pt modelId="{7B007124-4288-4668-990E-6B34E11EAC98}" type="sibTrans" cxnId="{E66F51DD-FBF0-4170-BA70-61B7E2161327}">
      <dgm:prSet/>
      <dgm:spPr/>
      <dgm:t>
        <a:bodyPr/>
        <a:lstStyle/>
        <a:p>
          <a:endParaRPr lang="en-US"/>
        </a:p>
      </dgm:t>
    </dgm:pt>
    <dgm:pt modelId="{B393A1AD-70C9-4370-917F-64EC31C7890A}">
      <dgm:prSet phldrT="[Κείμενο]"/>
      <dgm:spPr/>
      <dgm:t>
        <a:bodyPr/>
        <a:lstStyle/>
        <a:p>
          <a:r>
            <a:rPr lang="el-GR" b="1" dirty="0" smtClean="0">
              <a:solidFill>
                <a:srgbClr val="FFFF00"/>
              </a:solidFill>
            </a:rPr>
            <a:t>ΟΙΚΟΝΟΜΙΑ</a:t>
          </a:r>
          <a:endParaRPr lang="en-US" b="1" dirty="0">
            <a:solidFill>
              <a:srgbClr val="FFFF00"/>
            </a:solidFill>
          </a:endParaRPr>
        </a:p>
      </dgm:t>
    </dgm:pt>
    <dgm:pt modelId="{BDD04237-4E4C-4825-A3BA-C03DA2C653D9}" type="parTrans" cxnId="{8C52E090-1ABB-4612-A37A-E6859F226FC3}">
      <dgm:prSet/>
      <dgm:spPr/>
      <dgm:t>
        <a:bodyPr/>
        <a:lstStyle/>
        <a:p>
          <a:endParaRPr lang="en-US"/>
        </a:p>
      </dgm:t>
    </dgm:pt>
    <dgm:pt modelId="{70907232-4FCD-4C54-AD1A-ABF0E0960BC4}" type="sibTrans" cxnId="{8C52E090-1ABB-4612-A37A-E6859F226FC3}">
      <dgm:prSet/>
      <dgm:spPr/>
      <dgm:t>
        <a:bodyPr/>
        <a:lstStyle/>
        <a:p>
          <a:endParaRPr lang="en-US"/>
        </a:p>
      </dgm:t>
    </dgm:pt>
    <dgm:pt modelId="{DFDE3C88-EE81-4938-8427-0A8266FA1A4F}">
      <dgm:prSet phldrT="[Κείμενο]" phldr="1"/>
      <dgm:spPr/>
      <dgm:t>
        <a:bodyPr/>
        <a:lstStyle/>
        <a:p>
          <a:endParaRPr lang="en-US" dirty="0"/>
        </a:p>
      </dgm:t>
    </dgm:pt>
    <dgm:pt modelId="{313CE9B7-21BF-4A08-B501-61D1FC2DCB38}" type="parTrans" cxnId="{78ACC191-74BA-4819-8419-91EA4495FBCE}">
      <dgm:prSet/>
      <dgm:spPr/>
      <dgm:t>
        <a:bodyPr/>
        <a:lstStyle/>
        <a:p>
          <a:endParaRPr lang="en-US"/>
        </a:p>
      </dgm:t>
    </dgm:pt>
    <dgm:pt modelId="{D6B146D1-C35C-4D62-A163-12E6573183BE}" type="sibTrans" cxnId="{78ACC191-74BA-4819-8419-91EA4495FBCE}">
      <dgm:prSet/>
      <dgm:spPr/>
      <dgm:t>
        <a:bodyPr/>
        <a:lstStyle/>
        <a:p>
          <a:endParaRPr lang="en-US"/>
        </a:p>
      </dgm:t>
    </dgm:pt>
    <dgm:pt modelId="{564CD7E5-E228-48B3-80F8-033642449342}">
      <dgm:prSet/>
      <dgm:spPr/>
      <dgm:t>
        <a:bodyPr/>
        <a:lstStyle/>
        <a:p>
          <a:endParaRPr lang="el-GR"/>
        </a:p>
      </dgm:t>
    </dgm:pt>
    <dgm:pt modelId="{AC1A0136-6E46-4ABB-8DCB-71D08E6F1E96}" type="parTrans" cxnId="{E813B285-4EDC-4033-94E2-399442FE5D36}">
      <dgm:prSet/>
      <dgm:spPr/>
      <dgm:t>
        <a:bodyPr/>
        <a:lstStyle/>
        <a:p>
          <a:endParaRPr lang="en-US"/>
        </a:p>
      </dgm:t>
    </dgm:pt>
    <dgm:pt modelId="{8075982F-BB77-4736-AB09-FF258186C86B}" type="sibTrans" cxnId="{E813B285-4EDC-4033-94E2-399442FE5D36}">
      <dgm:prSet/>
      <dgm:spPr/>
      <dgm:t>
        <a:bodyPr/>
        <a:lstStyle/>
        <a:p>
          <a:endParaRPr lang="en-US"/>
        </a:p>
      </dgm:t>
    </dgm:pt>
    <dgm:pt modelId="{FDF85FD7-D2F4-4FEF-A27D-E8002A5C4F9F}" type="pres">
      <dgm:prSet presAssocID="{4413DBCE-6A96-4B04-BB67-28C9C4C0E9F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E38F6EC-5E3E-4106-BE16-6A30FFEF51BF}" type="pres">
      <dgm:prSet presAssocID="{2AB493D9-7194-4DA6-8468-B128EBF95F00}" presName="centerShape" presStyleLbl="node0" presStyleIdx="0" presStyleCnt="1" custScaleX="198284" custScaleY="155765" custLinFactNeighborX="-3183" custLinFactNeighborY="696"/>
      <dgm:spPr/>
      <dgm:t>
        <a:bodyPr/>
        <a:lstStyle/>
        <a:p>
          <a:endParaRPr lang="el-GR"/>
        </a:p>
      </dgm:t>
    </dgm:pt>
    <dgm:pt modelId="{32899D2E-0C27-48A2-86A2-3AF50C5F6C7A}" type="pres">
      <dgm:prSet presAssocID="{B6E46785-F342-4A9D-BB1A-DC0453147E51}" presName="parTrans" presStyleLbl="bgSibTrans2D1" presStyleIdx="0" presStyleCnt="2" custLinFactNeighborX="-37967" custLinFactNeighborY="71082"/>
      <dgm:spPr/>
      <dgm:t>
        <a:bodyPr/>
        <a:lstStyle/>
        <a:p>
          <a:endParaRPr lang="el-GR"/>
        </a:p>
      </dgm:t>
    </dgm:pt>
    <dgm:pt modelId="{CB04D9FB-ECBF-44C7-906B-20E335017103}" type="pres">
      <dgm:prSet presAssocID="{5C918A9B-18AE-420B-BC62-16005033E596}" presName="node" presStyleLbl="node1" presStyleIdx="0" presStyleCnt="2" custScaleX="66041" custScaleY="70750" custRadScaleRad="108971" custRadScaleInc="70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C13F001-82BC-4B9E-B9E1-8C145C5669EC}" type="pres">
      <dgm:prSet presAssocID="{BDD04237-4E4C-4825-A3BA-C03DA2C653D9}" presName="parTrans" presStyleLbl="bgSibTrans2D1" presStyleIdx="1" presStyleCnt="2" custScaleX="96378" custLinFactNeighborX="21454" custLinFactNeighborY="63835"/>
      <dgm:spPr/>
      <dgm:t>
        <a:bodyPr/>
        <a:lstStyle/>
        <a:p>
          <a:endParaRPr lang="el-GR"/>
        </a:p>
      </dgm:t>
    </dgm:pt>
    <dgm:pt modelId="{7062962E-5229-4F46-A026-1BE41F93431B}" type="pres">
      <dgm:prSet presAssocID="{B393A1AD-70C9-4370-917F-64EC31C7890A}" presName="node" presStyleLbl="node1" presStyleIdx="1" presStyleCnt="2" custScaleX="86338" custScaleY="61964" custRadScaleRad="111690" custRadScaleInc="-133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97BBDCE-51E8-4C53-BDB8-3694C1CEF9D5}" srcId="{4413DBCE-6A96-4B04-BB67-28C9C4C0E9FB}" destId="{2AB493D9-7194-4DA6-8468-B128EBF95F00}" srcOrd="0" destOrd="0" parTransId="{4E516710-B72B-485E-8250-3415B2E90089}" sibTransId="{540CD073-0B51-4E82-B23C-4B3B5E8B8CE5}"/>
    <dgm:cxn modelId="{4C26B986-8332-4913-8E54-681647215B6E}" type="presOf" srcId="{B393A1AD-70C9-4370-917F-64EC31C7890A}" destId="{7062962E-5229-4F46-A026-1BE41F93431B}" srcOrd="0" destOrd="0" presId="urn:microsoft.com/office/officeart/2005/8/layout/radial4"/>
    <dgm:cxn modelId="{1735488F-5326-4485-BF19-31BF26943BD1}" type="presOf" srcId="{4413DBCE-6A96-4B04-BB67-28C9C4C0E9FB}" destId="{FDF85FD7-D2F4-4FEF-A27D-E8002A5C4F9F}" srcOrd="0" destOrd="0" presId="urn:microsoft.com/office/officeart/2005/8/layout/radial4"/>
    <dgm:cxn modelId="{C4CF693E-D2D7-400C-A640-6B16AEBEDA58}" type="presOf" srcId="{2AB493D9-7194-4DA6-8468-B128EBF95F00}" destId="{DE38F6EC-5E3E-4106-BE16-6A30FFEF51BF}" srcOrd="0" destOrd="0" presId="urn:microsoft.com/office/officeart/2005/8/layout/radial4"/>
    <dgm:cxn modelId="{E66F51DD-FBF0-4170-BA70-61B7E2161327}" srcId="{2AB493D9-7194-4DA6-8468-B128EBF95F00}" destId="{5C918A9B-18AE-420B-BC62-16005033E596}" srcOrd="0" destOrd="0" parTransId="{B6E46785-F342-4A9D-BB1A-DC0453147E51}" sibTransId="{7B007124-4288-4668-990E-6B34E11EAC98}"/>
    <dgm:cxn modelId="{78ACC191-74BA-4819-8419-91EA4495FBCE}" srcId="{4413DBCE-6A96-4B04-BB67-28C9C4C0E9FB}" destId="{DFDE3C88-EE81-4938-8427-0A8266FA1A4F}" srcOrd="2" destOrd="0" parTransId="{313CE9B7-21BF-4A08-B501-61D1FC2DCB38}" sibTransId="{D6B146D1-C35C-4D62-A163-12E6573183BE}"/>
    <dgm:cxn modelId="{887261F7-8057-4B59-B81D-CB6535BC6178}" type="presOf" srcId="{B6E46785-F342-4A9D-BB1A-DC0453147E51}" destId="{32899D2E-0C27-48A2-86A2-3AF50C5F6C7A}" srcOrd="0" destOrd="0" presId="urn:microsoft.com/office/officeart/2005/8/layout/radial4"/>
    <dgm:cxn modelId="{E813B285-4EDC-4033-94E2-399442FE5D36}" srcId="{4413DBCE-6A96-4B04-BB67-28C9C4C0E9FB}" destId="{564CD7E5-E228-48B3-80F8-033642449342}" srcOrd="1" destOrd="0" parTransId="{AC1A0136-6E46-4ABB-8DCB-71D08E6F1E96}" sibTransId="{8075982F-BB77-4736-AB09-FF258186C86B}"/>
    <dgm:cxn modelId="{8C52E090-1ABB-4612-A37A-E6859F226FC3}" srcId="{2AB493D9-7194-4DA6-8468-B128EBF95F00}" destId="{B393A1AD-70C9-4370-917F-64EC31C7890A}" srcOrd="1" destOrd="0" parTransId="{BDD04237-4E4C-4825-A3BA-C03DA2C653D9}" sibTransId="{70907232-4FCD-4C54-AD1A-ABF0E0960BC4}"/>
    <dgm:cxn modelId="{E72D00E9-B104-499C-A664-6E14F98B7420}" type="presOf" srcId="{BDD04237-4E4C-4825-A3BA-C03DA2C653D9}" destId="{DC13F001-82BC-4B9E-B9E1-8C145C5669EC}" srcOrd="0" destOrd="0" presId="urn:microsoft.com/office/officeart/2005/8/layout/radial4"/>
    <dgm:cxn modelId="{518408BC-D481-4AC3-9558-651DD66FFFF8}" type="presOf" srcId="{5C918A9B-18AE-420B-BC62-16005033E596}" destId="{CB04D9FB-ECBF-44C7-906B-20E335017103}" srcOrd="0" destOrd="0" presId="urn:microsoft.com/office/officeart/2005/8/layout/radial4"/>
    <dgm:cxn modelId="{2E5DF8E6-9616-445C-91B6-DB6B7ADA7ADC}" type="presParOf" srcId="{FDF85FD7-D2F4-4FEF-A27D-E8002A5C4F9F}" destId="{DE38F6EC-5E3E-4106-BE16-6A30FFEF51BF}" srcOrd="0" destOrd="0" presId="urn:microsoft.com/office/officeart/2005/8/layout/radial4"/>
    <dgm:cxn modelId="{271E425A-3CC7-4EBC-AE00-C725BB78F758}" type="presParOf" srcId="{FDF85FD7-D2F4-4FEF-A27D-E8002A5C4F9F}" destId="{32899D2E-0C27-48A2-86A2-3AF50C5F6C7A}" srcOrd="1" destOrd="0" presId="urn:microsoft.com/office/officeart/2005/8/layout/radial4"/>
    <dgm:cxn modelId="{9F0AB419-46BC-4EC1-91B9-35EF1FF039EE}" type="presParOf" srcId="{FDF85FD7-D2F4-4FEF-A27D-E8002A5C4F9F}" destId="{CB04D9FB-ECBF-44C7-906B-20E335017103}" srcOrd="2" destOrd="0" presId="urn:microsoft.com/office/officeart/2005/8/layout/radial4"/>
    <dgm:cxn modelId="{98BFBE25-A5FE-4E49-8093-268516B1D21B}" type="presParOf" srcId="{FDF85FD7-D2F4-4FEF-A27D-E8002A5C4F9F}" destId="{DC13F001-82BC-4B9E-B9E1-8C145C5669EC}" srcOrd="3" destOrd="0" presId="urn:microsoft.com/office/officeart/2005/8/layout/radial4"/>
    <dgm:cxn modelId="{9D28549C-A575-4D42-8F24-12FC39D358D0}" type="presParOf" srcId="{FDF85FD7-D2F4-4FEF-A27D-E8002A5C4F9F}" destId="{7062962E-5229-4F46-A026-1BE41F93431B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0B93F5-9824-46C6-95A0-ADF64872391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BB732FBC-4611-4BD4-90DC-D83AAC0910D5}">
      <dgm:prSet custT="1"/>
      <dgm:spPr/>
      <dgm:t>
        <a:bodyPr/>
        <a:lstStyle/>
        <a:p>
          <a:r>
            <a:rPr lang="el-GR" sz="2000" b="1" dirty="0" smtClean="0">
              <a:solidFill>
                <a:srgbClr val="0070C0"/>
              </a:solidFill>
              <a:latin typeface="Calibri" pitchFamily="34" charset="0"/>
            </a:rPr>
            <a:t>ΥΠΟΔΟΜΕΣ ΠΕΡΙΒΑΛΛΟΝ ΚΑΙ ΠΟΙΟΤΗΤΑ ΖΩΗΣ</a:t>
          </a:r>
          <a:endParaRPr lang="en-US" sz="2000" dirty="0">
            <a:solidFill>
              <a:srgbClr val="0070C0"/>
            </a:solidFill>
            <a:latin typeface="Calibri" pitchFamily="34" charset="0"/>
          </a:endParaRPr>
        </a:p>
      </dgm:t>
    </dgm:pt>
    <dgm:pt modelId="{1697D0BC-641A-4584-9644-E7437427CAF2}" type="parTrans" cxnId="{BDE6D1D4-B560-4465-8350-7D66A2D3236D}">
      <dgm:prSet/>
      <dgm:spPr/>
      <dgm:t>
        <a:bodyPr/>
        <a:lstStyle/>
        <a:p>
          <a:endParaRPr lang="en-US"/>
        </a:p>
      </dgm:t>
    </dgm:pt>
    <dgm:pt modelId="{6D8A4FE5-BAC3-4BF2-9F33-0C5F7C850FBB}" type="sibTrans" cxnId="{BDE6D1D4-B560-4465-8350-7D66A2D3236D}">
      <dgm:prSet/>
      <dgm:spPr/>
      <dgm:t>
        <a:bodyPr/>
        <a:lstStyle/>
        <a:p>
          <a:endParaRPr lang="en-US"/>
        </a:p>
      </dgm:t>
    </dgm:pt>
    <dgm:pt modelId="{5F9E8587-2B7E-4857-9DDE-07AA2D981C8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000" b="1" dirty="0" smtClean="0">
              <a:solidFill>
                <a:srgbClr val="0070C0"/>
              </a:solidFill>
              <a:latin typeface="Calibri" pitchFamily="34" charset="0"/>
            </a:rPr>
            <a:t>ΚΟΙΝΩΝΙΚΗ</a:t>
          </a:r>
          <a:r>
            <a:rPr lang="el-GR" sz="1500" b="1" dirty="0" smtClean="0">
              <a:solidFill>
                <a:srgbClr val="0070C0"/>
              </a:solidFill>
            </a:rPr>
            <a:t> </a:t>
          </a:r>
          <a:r>
            <a:rPr lang="el-GR" sz="2000" b="1" dirty="0" smtClean="0">
              <a:solidFill>
                <a:srgbClr val="0070C0"/>
              </a:solidFill>
              <a:latin typeface="Calibri" pitchFamily="34" charset="0"/>
            </a:rPr>
            <a:t>ΜΕΡΙΜΝΑ, ΥΓΕΙΑ, ΕΚΠΑΙΔΕΥΣΗ, ΔΙΑ ΒΙΟΥ ΜΑΘΗΣΗ,</a:t>
          </a:r>
          <a:r>
            <a:rPr lang="en-US" sz="2000" b="1" dirty="0" smtClean="0">
              <a:solidFill>
                <a:srgbClr val="0070C0"/>
              </a:solidFill>
              <a:latin typeface="Calibri" pitchFamily="34" charset="0"/>
            </a:rPr>
            <a:t> ΠΟΛΙΤΙΣΜΟΣ</a:t>
          </a:r>
          <a:r>
            <a:rPr lang="el-GR" sz="2000" b="1" dirty="0" smtClean="0">
              <a:solidFill>
                <a:srgbClr val="0070C0"/>
              </a:solidFill>
              <a:latin typeface="Calibri" pitchFamily="34" charset="0"/>
            </a:rPr>
            <a:t>, ΤΟΥΡΙΣΜΟΣ  </a:t>
          </a:r>
          <a:r>
            <a:rPr lang="en-US" sz="2000" b="1" dirty="0" smtClean="0">
              <a:solidFill>
                <a:srgbClr val="0070C0"/>
              </a:solidFill>
              <a:latin typeface="Calibri" pitchFamily="34" charset="0"/>
            </a:rPr>
            <a:t>ΚΑΙ ΑΘΛΗΤΙΣΜΟΣ</a:t>
          </a:r>
        </a:p>
      </dgm:t>
    </dgm:pt>
    <dgm:pt modelId="{184581D2-C362-44CD-AB12-1C20A77C57E8}" type="parTrans" cxnId="{0C29E21F-591B-457E-A42E-35235263DBFD}">
      <dgm:prSet/>
      <dgm:spPr/>
      <dgm:t>
        <a:bodyPr/>
        <a:lstStyle/>
        <a:p>
          <a:endParaRPr lang="en-US"/>
        </a:p>
      </dgm:t>
    </dgm:pt>
    <dgm:pt modelId="{0DDF3144-D8D8-4A39-BFF2-4AC40DF1A2C3}" type="sibTrans" cxnId="{0C29E21F-591B-457E-A42E-35235263DBFD}">
      <dgm:prSet/>
      <dgm:spPr/>
      <dgm:t>
        <a:bodyPr/>
        <a:lstStyle/>
        <a:p>
          <a:endParaRPr lang="en-US"/>
        </a:p>
      </dgm:t>
    </dgm:pt>
    <dgm:pt modelId="{C355B0AA-185F-4EC1-852A-73F7EE22C7B7}">
      <dgm:prSet custT="1"/>
      <dgm:spPr/>
      <dgm:t>
        <a:bodyPr/>
        <a:lstStyle/>
        <a:p>
          <a:r>
            <a:rPr lang="en-US" sz="2000" b="1" dirty="0" smtClean="0">
              <a:solidFill>
                <a:srgbClr val="0070C0"/>
              </a:solidFill>
              <a:latin typeface="Calibri" pitchFamily="34" charset="0"/>
            </a:rPr>
            <a:t>ΟΙΚΟΝΟΜΙΑ ΚΑΙ ΑΠΑΣΧΟΛΗΣ</a:t>
          </a:r>
          <a:r>
            <a:rPr lang="el-GR" sz="2000" b="1" dirty="0" smtClean="0">
              <a:solidFill>
                <a:srgbClr val="0070C0"/>
              </a:solidFill>
              <a:latin typeface="Calibri" pitchFamily="34" charset="0"/>
            </a:rPr>
            <a:t>Η</a:t>
          </a:r>
          <a:endParaRPr lang="en-US" sz="2000" b="1" dirty="0" smtClean="0">
            <a:solidFill>
              <a:srgbClr val="0070C0"/>
            </a:solidFill>
            <a:latin typeface="Calibri" pitchFamily="34" charset="0"/>
          </a:endParaRPr>
        </a:p>
      </dgm:t>
    </dgm:pt>
    <dgm:pt modelId="{6E367048-7D58-499D-8A23-E6AA1FFD878A}" type="parTrans" cxnId="{D161FA7D-3C1F-4CDF-A12C-5D82F621EC3C}">
      <dgm:prSet/>
      <dgm:spPr/>
      <dgm:t>
        <a:bodyPr/>
        <a:lstStyle/>
        <a:p>
          <a:endParaRPr lang="en-US"/>
        </a:p>
      </dgm:t>
    </dgm:pt>
    <dgm:pt modelId="{44161D5B-EE63-4212-8EA8-E4B7A7D5571F}" type="sibTrans" cxnId="{D161FA7D-3C1F-4CDF-A12C-5D82F621EC3C}">
      <dgm:prSet/>
      <dgm:spPr/>
      <dgm:t>
        <a:bodyPr/>
        <a:lstStyle/>
        <a:p>
          <a:endParaRPr lang="en-US"/>
        </a:p>
      </dgm:t>
    </dgm:pt>
    <dgm:pt modelId="{9DDF05B7-4F1F-47AC-BA53-25451EC1CC63}">
      <dgm:prSet custT="1"/>
      <dgm:spPr/>
      <dgm:t>
        <a:bodyPr/>
        <a:lstStyle/>
        <a:p>
          <a:r>
            <a:rPr lang="el-GR" sz="2000" b="1" dirty="0" smtClean="0">
              <a:solidFill>
                <a:srgbClr val="0070C0"/>
              </a:solidFill>
              <a:latin typeface="Calibri" pitchFamily="34" charset="0"/>
            </a:rPr>
            <a:t>ΒΕΛΤΙΩΣΗ ΤΗΣ ΔΙΟΙΚΗΤΙΚΗΣ ΙΚΑΝΟΤΗΤΑΣ ΚΑΙ ΤΗΣ ΟΙΚΟΝΟΜΙΚΗΣ  </a:t>
          </a:r>
          <a:r>
            <a:rPr lang="en-US" sz="2000" b="1" dirty="0" smtClean="0">
              <a:solidFill>
                <a:srgbClr val="0070C0"/>
              </a:solidFill>
              <a:latin typeface="Calibri" pitchFamily="34" charset="0"/>
            </a:rPr>
            <a:t>ΚΑΤΑΣΤΑΣΗΣ ΤΗΣ ΠΕΡΙΦΕΡΕΙΑ</a:t>
          </a:r>
          <a:r>
            <a:rPr lang="el-GR" sz="2000" b="1" dirty="0" smtClean="0">
              <a:solidFill>
                <a:srgbClr val="0070C0"/>
              </a:solidFill>
              <a:latin typeface="Calibri" pitchFamily="34" charset="0"/>
            </a:rPr>
            <a:t>Σ</a:t>
          </a:r>
          <a:endParaRPr lang="en-US" sz="2000" b="1" dirty="0" smtClean="0">
            <a:solidFill>
              <a:srgbClr val="0070C0"/>
            </a:solidFill>
            <a:latin typeface="Calibri" pitchFamily="34" charset="0"/>
          </a:endParaRPr>
        </a:p>
      </dgm:t>
    </dgm:pt>
    <dgm:pt modelId="{51B277F2-DFE2-46BE-A33D-78623E5B8174}" type="parTrans" cxnId="{130A9D64-76C6-41B5-AEB3-0CDF3F0678F6}">
      <dgm:prSet/>
      <dgm:spPr/>
      <dgm:t>
        <a:bodyPr/>
        <a:lstStyle/>
        <a:p>
          <a:endParaRPr lang="en-US"/>
        </a:p>
      </dgm:t>
    </dgm:pt>
    <dgm:pt modelId="{ABA28F79-2D97-4E28-BD8E-733FA4CC4D78}" type="sibTrans" cxnId="{130A9D64-76C6-41B5-AEB3-0CDF3F0678F6}">
      <dgm:prSet/>
      <dgm:spPr/>
      <dgm:t>
        <a:bodyPr/>
        <a:lstStyle/>
        <a:p>
          <a:endParaRPr lang="en-US"/>
        </a:p>
      </dgm:t>
    </dgm:pt>
    <dgm:pt modelId="{F19ADA09-E6FA-4DD1-A6C7-07ACF0F2AC49}" type="pres">
      <dgm:prSet presAssocID="{A00B93F5-9824-46C6-95A0-ADF648723915}" presName="compositeShape" presStyleCnt="0">
        <dgm:presLayoutVars>
          <dgm:dir/>
          <dgm:resizeHandles/>
        </dgm:presLayoutVars>
      </dgm:prSet>
      <dgm:spPr/>
    </dgm:pt>
    <dgm:pt modelId="{EF276F4C-58ED-483B-85CC-D1C871ADF1B2}" type="pres">
      <dgm:prSet presAssocID="{A00B93F5-9824-46C6-95A0-ADF648723915}" presName="pyramid" presStyleLbl="node1" presStyleIdx="0" presStyleCnt="1" custLinFactNeighborX="-13888" custLinFactNeighborY="-767"/>
      <dgm:spPr/>
    </dgm:pt>
    <dgm:pt modelId="{D6945AF4-28A9-4D9A-ABF7-A7D418F6FA62}" type="pres">
      <dgm:prSet presAssocID="{A00B93F5-9824-46C6-95A0-ADF648723915}" presName="theList" presStyleCnt="0"/>
      <dgm:spPr/>
    </dgm:pt>
    <dgm:pt modelId="{FF087AF6-2133-406B-A8A6-6758D6F5160C}" type="pres">
      <dgm:prSet presAssocID="{BB732FBC-4611-4BD4-90DC-D83AAC0910D5}" presName="aNode" presStyleLbl="fgAcc1" presStyleIdx="0" presStyleCnt="4" custScaleX="153374" custScaleY="146993" custLinFactY="-5249" custLinFactNeighborX="697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1CEDBD-9262-440D-90AB-CC82471E22E6}" type="pres">
      <dgm:prSet presAssocID="{BB732FBC-4611-4BD4-90DC-D83AAC0910D5}" presName="aSpace" presStyleCnt="0"/>
      <dgm:spPr/>
    </dgm:pt>
    <dgm:pt modelId="{91BA3913-0147-4960-B665-9E991B3CE82B}" type="pres">
      <dgm:prSet presAssocID="{5F9E8587-2B7E-4857-9DDE-07AA2D981C8D}" presName="aNode" presStyleLbl="fgAcc1" presStyleIdx="1" presStyleCnt="4" custScaleX="152171" custScaleY="159532" custLinFactNeighborX="6371" custLinFactNeighborY="-86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2C852-68F6-4638-BB90-912C7DBA000C}" type="pres">
      <dgm:prSet presAssocID="{5F9E8587-2B7E-4857-9DDE-07AA2D981C8D}" presName="aSpace" presStyleCnt="0"/>
      <dgm:spPr/>
    </dgm:pt>
    <dgm:pt modelId="{8015ED98-F841-4776-93C0-E75C7F5ED911}" type="pres">
      <dgm:prSet presAssocID="{C355B0AA-185F-4EC1-852A-73F7EE22C7B7}" presName="aNode" presStyleLbl="fgAcc1" presStyleIdx="2" presStyleCnt="4" custScaleX="151125" custScaleY="141133" custLinFactY="14276" custLinFactNeighborX="7972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2264B-B272-418E-9787-AB2B777A499D}" type="pres">
      <dgm:prSet presAssocID="{C355B0AA-185F-4EC1-852A-73F7EE22C7B7}" presName="aSpace" presStyleCnt="0"/>
      <dgm:spPr/>
    </dgm:pt>
    <dgm:pt modelId="{5EAE9730-C18B-4B05-B89C-FAA41E74EFA0}" type="pres">
      <dgm:prSet presAssocID="{9DDF05B7-4F1F-47AC-BA53-25451EC1CC63}" presName="aNode" presStyleLbl="fgAcc1" presStyleIdx="3" presStyleCnt="4" custAng="0" custScaleX="149517" custScaleY="134685" custLinFactY="19740" custLinFactNeighborX="716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866915-2C6B-4B47-978D-AC0B5B152456}" type="pres">
      <dgm:prSet presAssocID="{9DDF05B7-4F1F-47AC-BA53-25451EC1CC63}" presName="aSpace" presStyleCnt="0"/>
      <dgm:spPr/>
    </dgm:pt>
  </dgm:ptLst>
  <dgm:cxnLst>
    <dgm:cxn modelId="{1BAD2F23-53C7-40BB-BC8D-405394E54269}" type="presOf" srcId="{C355B0AA-185F-4EC1-852A-73F7EE22C7B7}" destId="{8015ED98-F841-4776-93C0-E75C7F5ED911}" srcOrd="0" destOrd="0" presId="urn:microsoft.com/office/officeart/2005/8/layout/pyramid2"/>
    <dgm:cxn modelId="{130A9D64-76C6-41B5-AEB3-0CDF3F0678F6}" srcId="{A00B93F5-9824-46C6-95A0-ADF648723915}" destId="{9DDF05B7-4F1F-47AC-BA53-25451EC1CC63}" srcOrd="3" destOrd="0" parTransId="{51B277F2-DFE2-46BE-A33D-78623E5B8174}" sibTransId="{ABA28F79-2D97-4E28-BD8E-733FA4CC4D78}"/>
    <dgm:cxn modelId="{D161FA7D-3C1F-4CDF-A12C-5D82F621EC3C}" srcId="{A00B93F5-9824-46C6-95A0-ADF648723915}" destId="{C355B0AA-185F-4EC1-852A-73F7EE22C7B7}" srcOrd="2" destOrd="0" parTransId="{6E367048-7D58-499D-8A23-E6AA1FFD878A}" sibTransId="{44161D5B-EE63-4212-8EA8-E4B7A7D5571F}"/>
    <dgm:cxn modelId="{BDE6D1D4-B560-4465-8350-7D66A2D3236D}" srcId="{A00B93F5-9824-46C6-95A0-ADF648723915}" destId="{BB732FBC-4611-4BD4-90DC-D83AAC0910D5}" srcOrd="0" destOrd="0" parTransId="{1697D0BC-641A-4584-9644-E7437427CAF2}" sibTransId="{6D8A4FE5-BAC3-4BF2-9F33-0C5F7C850FBB}"/>
    <dgm:cxn modelId="{8F90198D-5337-4024-9C58-CB99D0E9AF29}" type="presOf" srcId="{5F9E8587-2B7E-4857-9DDE-07AA2D981C8D}" destId="{91BA3913-0147-4960-B665-9E991B3CE82B}" srcOrd="0" destOrd="0" presId="urn:microsoft.com/office/officeart/2005/8/layout/pyramid2"/>
    <dgm:cxn modelId="{7BDD574E-7580-44EA-8BCE-4394B0CD87A5}" type="presOf" srcId="{9DDF05B7-4F1F-47AC-BA53-25451EC1CC63}" destId="{5EAE9730-C18B-4B05-B89C-FAA41E74EFA0}" srcOrd="0" destOrd="0" presId="urn:microsoft.com/office/officeart/2005/8/layout/pyramid2"/>
    <dgm:cxn modelId="{3BCA737F-94C9-4FAB-9672-353AA43E189F}" type="presOf" srcId="{A00B93F5-9824-46C6-95A0-ADF648723915}" destId="{F19ADA09-E6FA-4DD1-A6C7-07ACF0F2AC49}" srcOrd="0" destOrd="0" presId="urn:microsoft.com/office/officeart/2005/8/layout/pyramid2"/>
    <dgm:cxn modelId="{0C29E21F-591B-457E-A42E-35235263DBFD}" srcId="{A00B93F5-9824-46C6-95A0-ADF648723915}" destId="{5F9E8587-2B7E-4857-9DDE-07AA2D981C8D}" srcOrd="1" destOrd="0" parTransId="{184581D2-C362-44CD-AB12-1C20A77C57E8}" sibTransId="{0DDF3144-D8D8-4A39-BFF2-4AC40DF1A2C3}"/>
    <dgm:cxn modelId="{DC1D8A08-6711-4B7C-AF68-64EF1B54D024}" type="presOf" srcId="{BB732FBC-4611-4BD4-90DC-D83AAC0910D5}" destId="{FF087AF6-2133-406B-A8A6-6758D6F5160C}" srcOrd="0" destOrd="0" presId="urn:microsoft.com/office/officeart/2005/8/layout/pyramid2"/>
    <dgm:cxn modelId="{5DFA388D-E48C-4FBB-AE98-6C196D23231E}" type="presParOf" srcId="{F19ADA09-E6FA-4DD1-A6C7-07ACF0F2AC49}" destId="{EF276F4C-58ED-483B-85CC-D1C871ADF1B2}" srcOrd="0" destOrd="0" presId="urn:microsoft.com/office/officeart/2005/8/layout/pyramid2"/>
    <dgm:cxn modelId="{0EF458E5-668A-42D7-8005-05C50CE1F096}" type="presParOf" srcId="{F19ADA09-E6FA-4DD1-A6C7-07ACF0F2AC49}" destId="{D6945AF4-28A9-4D9A-ABF7-A7D418F6FA62}" srcOrd="1" destOrd="0" presId="urn:microsoft.com/office/officeart/2005/8/layout/pyramid2"/>
    <dgm:cxn modelId="{5CF2C407-FC70-4F9B-A105-D095CBA7081C}" type="presParOf" srcId="{D6945AF4-28A9-4D9A-ABF7-A7D418F6FA62}" destId="{FF087AF6-2133-406B-A8A6-6758D6F5160C}" srcOrd="0" destOrd="0" presId="urn:microsoft.com/office/officeart/2005/8/layout/pyramid2"/>
    <dgm:cxn modelId="{238DD6F6-D806-44D4-BE2D-08B6614B4CC7}" type="presParOf" srcId="{D6945AF4-28A9-4D9A-ABF7-A7D418F6FA62}" destId="{7A1CEDBD-9262-440D-90AB-CC82471E22E6}" srcOrd="1" destOrd="0" presId="urn:microsoft.com/office/officeart/2005/8/layout/pyramid2"/>
    <dgm:cxn modelId="{DBF13B64-E769-44A7-BF44-14D1B560BC32}" type="presParOf" srcId="{D6945AF4-28A9-4D9A-ABF7-A7D418F6FA62}" destId="{91BA3913-0147-4960-B665-9E991B3CE82B}" srcOrd="2" destOrd="0" presId="urn:microsoft.com/office/officeart/2005/8/layout/pyramid2"/>
    <dgm:cxn modelId="{37328827-51E4-4AA9-8D9C-C8385CFCE45F}" type="presParOf" srcId="{D6945AF4-28A9-4D9A-ABF7-A7D418F6FA62}" destId="{F8A2C852-68F6-4638-BB90-912C7DBA000C}" srcOrd="3" destOrd="0" presId="urn:microsoft.com/office/officeart/2005/8/layout/pyramid2"/>
    <dgm:cxn modelId="{F14CB37F-B020-4F63-914A-40841E8D8B23}" type="presParOf" srcId="{D6945AF4-28A9-4D9A-ABF7-A7D418F6FA62}" destId="{8015ED98-F841-4776-93C0-E75C7F5ED911}" srcOrd="4" destOrd="0" presId="urn:microsoft.com/office/officeart/2005/8/layout/pyramid2"/>
    <dgm:cxn modelId="{8FF63A5F-2BF6-4CBE-89E9-DD9EB592F805}" type="presParOf" srcId="{D6945AF4-28A9-4D9A-ABF7-A7D418F6FA62}" destId="{EC02264B-B272-418E-9787-AB2B777A499D}" srcOrd="5" destOrd="0" presId="urn:microsoft.com/office/officeart/2005/8/layout/pyramid2"/>
    <dgm:cxn modelId="{D394410E-BAAB-498B-8B04-BFDC04B4D686}" type="presParOf" srcId="{D6945AF4-28A9-4D9A-ABF7-A7D418F6FA62}" destId="{5EAE9730-C18B-4B05-B89C-FAA41E74EFA0}" srcOrd="6" destOrd="0" presId="urn:microsoft.com/office/officeart/2005/8/layout/pyramid2"/>
    <dgm:cxn modelId="{77892AA7-0BAE-4968-88A9-98AF375F405F}" type="presParOf" srcId="{D6945AF4-28A9-4D9A-ABF7-A7D418F6FA62}" destId="{A0866915-2C6B-4B47-978D-AC0B5B152456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8F6EC-5E3E-4106-BE16-6A30FFEF51BF}">
      <dsp:nvSpPr>
        <dsp:cNvPr id="0" name=""/>
        <dsp:cNvSpPr/>
      </dsp:nvSpPr>
      <dsp:spPr>
        <a:xfrm>
          <a:off x="1261356" y="988188"/>
          <a:ext cx="5454395" cy="42847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l-GR" sz="1400" b="1" i="1" kern="1200" dirty="0" smtClean="0">
              <a:solidFill>
                <a:srgbClr val="FFFF00"/>
              </a:solidFill>
              <a:latin typeface="Arial Black" pitchFamily="34" charset="0"/>
            </a:rPr>
            <a:t>η επανεκκίνηση της οικονομίας της Στερεάς Ελλάδας, η μόχλευση επενδύσεων σε τομείς που η Περιφέρεια διαθέτει συγκριτικό πλεονέκτημα, αξιοποιώντας ενδογενές δυναμικό, για τη δημιουργία νέων θέσεων απασχόλησης, με όρους ισχυρής κοινωνικής συνοχής και προστασίας, σε ένα βιώσιμο αστικό και φυσικό περιβάλλον</a:t>
          </a:r>
          <a:r>
            <a:rPr lang="el-GR" sz="1400" b="1" kern="1200" dirty="0" smtClean="0">
              <a:solidFill>
                <a:srgbClr val="FFFF00"/>
              </a:solidFill>
              <a:latin typeface="Arial Black" pitchFamily="34" charset="0"/>
            </a:rPr>
            <a:t>.</a:t>
          </a:r>
          <a:endParaRPr lang="en-US" sz="1400" b="1" kern="1200" dirty="0">
            <a:solidFill>
              <a:srgbClr val="FFFF00"/>
            </a:solidFill>
            <a:latin typeface="Arial Black" pitchFamily="34" charset="0"/>
          </a:endParaRPr>
        </a:p>
      </dsp:txBody>
      <dsp:txXfrm>
        <a:off x="2060134" y="1615680"/>
        <a:ext cx="3856839" cy="3029798"/>
      </dsp:txXfrm>
    </dsp:sp>
    <dsp:sp modelId="{32899D2E-0C27-48A2-86A2-3AF50C5F6C7A}">
      <dsp:nvSpPr>
        <dsp:cNvPr id="0" name=""/>
        <dsp:cNvSpPr/>
      </dsp:nvSpPr>
      <dsp:spPr>
        <a:xfrm rot="13083369">
          <a:off x="279700" y="1320034"/>
          <a:ext cx="1347115" cy="783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04D9FB-ECBF-44C7-906B-20E335017103}">
      <dsp:nvSpPr>
        <dsp:cNvPr id="0" name=""/>
        <dsp:cNvSpPr/>
      </dsp:nvSpPr>
      <dsp:spPr>
        <a:xfrm>
          <a:off x="71442" y="0"/>
          <a:ext cx="1725822" cy="1479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>
              <a:solidFill>
                <a:srgbClr val="FFFF00"/>
              </a:solidFill>
            </a:rPr>
            <a:t>ΚΟΙΝΩΝΙΑ</a:t>
          </a:r>
          <a:endParaRPr lang="en-US" sz="2100" b="1" kern="1200" dirty="0">
            <a:solidFill>
              <a:srgbClr val="FFFF00"/>
            </a:solidFill>
          </a:endParaRPr>
        </a:p>
      </dsp:txBody>
      <dsp:txXfrm>
        <a:off x="114763" y="43321"/>
        <a:ext cx="1639180" cy="1392462"/>
      </dsp:txXfrm>
    </dsp:sp>
    <dsp:sp modelId="{DC13F001-82BC-4B9E-B9E1-8C145C5669EC}">
      <dsp:nvSpPr>
        <dsp:cNvPr id="0" name=""/>
        <dsp:cNvSpPr/>
      </dsp:nvSpPr>
      <dsp:spPr>
        <a:xfrm rot="19517902">
          <a:off x="6373401" y="1259948"/>
          <a:ext cx="1705686" cy="783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62962E-5229-4F46-A026-1BE41F93431B}">
      <dsp:nvSpPr>
        <dsp:cNvPr id="0" name=""/>
        <dsp:cNvSpPr/>
      </dsp:nvSpPr>
      <dsp:spPr>
        <a:xfrm>
          <a:off x="6445932" y="0"/>
          <a:ext cx="2256235" cy="12954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>
              <a:solidFill>
                <a:srgbClr val="FFFF00"/>
              </a:solidFill>
            </a:rPr>
            <a:t>ΟΙΚΟΝΟΜΙΑ</a:t>
          </a:r>
          <a:endParaRPr lang="en-US" sz="2100" b="1" kern="1200" dirty="0">
            <a:solidFill>
              <a:srgbClr val="FFFF00"/>
            </a:solidFill>
          </a:endParaRPr>
        </a:p>
      </dsp:txBody>
      <dsp:txXfrm>
        <a:off x="6483874" y="37942"/>
        <a:ext cx="2180351" cy="1219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76F4C-58ED-483B-85CC-D1C871ADF1B2}">
      <dsp:nvSpPr>
        <dsp:cNvPr id="0" name=""/>
        <dsp:cNvSpPr/>
      </dsp:nvSpPr>
      <dsp:spPr>
        <a:xfrm>
          <a:off x="0" y="0"/>
          <a:ext cx="5175272" cy="517527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87AF6-2133-406B-A8A6-6758D6F5160C}">
      <dsp:nvSpPr>
        <dsp:cNvPr id="0" name=""/>
        <dsp:cNvSpPr/>
      </dsp:nvSpPr>
      <dsp:spPr>
        <a:xfrm>
          <a:off x="2571756" y="403847"/>
          <a:ext cx="5159389" cy="9613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solidFill>
                <a:srgbClr val="0070C0"/>
              </a:solidFill>
              <a:latin typeface="Calibri" pitchFamily="34" charset="0"/>
            </a:rPr>
            <a:t>ΥΠΟΔΟΜΕΣ ΠΕΡΙΒΑΛΛΟΝ ΚΑΙ ΠΟΙΟΤΗΤΑ ΖΩΗΣ</a:t>
          </a:r>
          <a:endParaRPr lang="en-US" sz="2000" kern="1200" dirty="0">
            <a:solidFill>
              <a:srgbClr val="0070C0"/>
            </a:solidFill>
            <a:latin typeface="Calibri" pitchFamily="34" charset="0"/>
          </a:endParaRPr>
        </a:p>
      </dsp:txBody>
      <dsp:txXfrm>
        <a:off x="2618683" y="450774"/>
        <a:ext cx="5065535" cy="867457"/>
      </dsp:txXfrm>
    </dsp:sp>
    <dsp:sp modelId="{91BA3913-0147-4960-B665-9E991B3CE82B}">
      <dsp:nvSpPr>
        <dsp:cNvPr id="0" name=""/>
        <dsp:cNvSpPr/>
      </dsp:nvSpPr>
      <dsp:spPr>
        <a:xfrm>
          <a:off x="2571773" y="1492139"/>
          <a:ext cx="5118921" cy="10433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000" b="1" kern="1200" dirty="0" smtClean="0">
              <a:solidFill>
                <a:srgbClr val="0070C0"/>
              </a:solidFill>
              <a:latin typeface="Calibri" pitchFamily="34" charset="0"/>
            </a:rPr>
            <a:t>ΚΟΙΝΩΝΙΚΗ</a:t>
          </a:r>
          <a:r>
            <a:rPr lang="el-GR" sz="1500" b="1" kern="1200" dirty="0" smtClean="0">
              <a:solidFill>
                <a:srgbClr val="0070C0"/>
              </a:solidFill>
            </a:rPr>
            <a:t> </a:t>
          </a:r>
          <a:r>
            <a:rPr lang="el-GR" sz="2000" b="1" kern="1200" dirty="0" smtClean="0">
              <a:solidFill>
                <a:srgbClr val="0070C0"/>
              </a:solidFill>
              <a:latin typeface="Calibri" pitchFamily="34" charset="0"/>
            </a:rPr>
            <a:t>ΜΕΡΙΜΝΑ, ΥΓΕΙΑ, ΕΚΠΑΙΔΕΥΣΗ, ΔΙΑ ΒΙΟΥ ΜΑΘΗΣΗ,</a:t>
          </a:r>
          <a:r>
            <a:rPr lang="en-US" sz="2000" b="1" kern="1200" dirty="0" smtClean="0">
              <a:solidFill>
                <a:srgbClr val="0070C0"/>
              </a:solidFill>
              <a:latin typeface="Calibri" pitchFamily="34" charset="0"/>
            </a:rPr>
            <a:t> ΠΟΛΙΤΙΣΜΟΣ</a:t>
          </a:r>
          <a:r>
            <a:rPr lang="el-GR" sz="2000" b="1" kern="1200" dirty="0" smtClean="0">
              <a:solidFill>
                <a:srgbClr val="0070C0"/>
              </a:solidFill>
              <a:latin typeface="Calibri" pitchFamily="34" charset="0"/>
            </a:rPr>
            <a:t>, ΤΟΥΡΙΣΜΟΣ  </a:t>
          </a:r>
          <a:r>
            <a:rPr lang="en-US" sz="2000" b="1" kern="1200" dirty="0" smtClean="0">
              <a:solidFill>
                <a:srgbClr val="0070C0"/>
              </a:solidFill>
              <a:latin typeface="Calibri" pitchFamily="34" charset="0"/>
            </a:rPr>
            <a:t>ΚΑΙ ΑΘΛΗΤΙΣΜΟΣ</a:t>
          </a:r>
        </a:p>
      </dsp:txBody>
      <dsp:txXfrm>
        <a:off x="2622703" y="1543069"/>
        <a:ext cx="5017061" cy="941454"/>
      </dsp:txXfrm>
    </dsp:sp>
    <dsp:sp modelId="{8015ED98-F841-4776-93C0-E75C7F5ED911}">
      <dsp:nvSpPr>
        <dsp:cNvPr id="0" name=""/>
        <dsp:cNvSpPr/>
      </dsp:nvSpPr>
      <dsp:spPr>
        <a:xfrm>
          <a:off x="2643223" y="2863156"/>
          <a:ext cx="5083734" cy="9229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70C0"/>
              </a:solidFill>
              <a:latin typeface="Calibri" pitchFamily="34" charset="0"/>
            </a:rPr>
            <a:t>ΟΙΚΟΝΟΜΙΑ ΚΑΙ ΑΠΑΣΧΟΛΗΣ</a:t>
          </a:r>
          <a:r>
            <a:rPr lang="el-GR" sz="2000" b="1" kern="1200" dirty="0" smtClean="0">
              <a:solidFill>
                <a:srgbClr val="0070C0"/>
              </a:solidFill>
              <a:latin typeface="Calibri" pitchFamily="34" charset="0"/>
            </a:rPr>
            <a:t>Η</a:t>
          </a:r>
          <a:endParaRPr lang="en-US" sz="2000" b="1" kern="1200" dirty="0" smtClean="0">
            <a:solidFill>
              <a:srgbClr val="0070C0"/>
            </a:solidFill>
            <a:latin typeface="Calibri" pitchFamily="34" charset="0"/>
          </a:endParaRPr>
        </a:p>
      </dsp:txBody>
      <dsp:txXfrm>
        <a:off x="2688280" y="2908213"/>
        <a:ext cx="4993620" cy="832874"/>
      </dsp:txXfrm>
    </dsp:sp>
    <dsp:sp modelId="{5EAE9730-C18B-4B05-B89C-FAA41E74EFA0}">
      <dsp:nvSpPr>
        <dsp:cNvPr id="0" name=""/>
        <dsp:cNvSpPr/>
      </dsp:nvSpPr>
      <dsp:spPr>
        <a:xfrm>
          <a:off x="2643189" y="3903626"/>
          <a:ext cx="5029642" cy="8808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solidFill>
                <a:srgbClr val="0070C0"/>
              </a:solidFill>
              <a:latin typeface="Calibri" pitchFamily="34" charset="0"/>
            </a:rPr>
            <a:t>ΒΕΛΤΙΩΣΗ ΤΗΣ ΔΙΟΙΚΗΤΙΚΗΣ ΙΚΑΝΟΤΗΤΑΣ ΚΑΙ ΤΗΣ ΟΙΚΟΝΟΜΙΚΗΣ  </a:t>
          </a:r>
          <a:r>
            <a:rPr lang="en-US" sz="2000" b="1" kern="1200" dirty="0" smtClean="0">
              <a:solidFill>
                <a:srgbClr val="0070C0"/>
              </a:solidFill>
              <a:latin typeface="Calibri" pitchFamily="34" charset="0"/>
            </a:rPr>
            <a:t>ΚΑΤΑΣΤΑΣΗΣ ΤΗΣ ΠΕΡΙΦΕΡΕΙΑ</a:t>
          </a:r>
          <a:r>
            <a:rPr lang="el-GR" sz="2000" b="1" kern="1200" dirty="0" smtClean="0">
              <a:solidFill>
                <a:srgbClr val="0070C0"/>
              </a:solidFill>
              <a:latin typeface="Calibri" pitchFamily="34" charset="0"/>
            </a:rPr>
            <a:t>Σ</a:t>
          </a:r>
          <a:endParaRPr lang="en-US" sz="2000" b="1" kern="1200" dirty="0" smtClean="0">
            <a:solidFill>
              <a:srgbClr val="0070C0"/>
            </a:solidFill>
            <a:latin typeface="Calibri" pitchFamily="34" charset="0"/>
          </a:endParaRPr>
        </a:p>
      </dsp:txBody>
      <dsp:txXfrm>
        <a:off x="2686187" y="3946624"/>
        <a:ext cx="4943646" cy="794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1pPr>
          </a:lstStyle>
          <a:p>
            <a:endParaRPr lang="el-GR"/>
          </a:p>
        </p:txBody>
      </p:sp>
      <p:sp>
        <p:nvSpPr>
          <p:cNvPr id="819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smtClean="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Calibri" pitchFamily="34" charset="0"/>
                <a:cs typeface="Arial" charset="0"/>
              </a:defRPr>
            </a:lvl1pPr>
          </a:lstStyle>
          <a:p>
            <a:fld id="{7B90B6C5-A025-4E69-AAD7-7B81CE45853B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27881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33ED91-0046-4B5B-8CFF-B87291F2376E}" type="slidenum">
              <a:rPr lang="el-GR"/>
              <a:pPr/>
              <a:t>1</a:t>
            </a:fld>
            <a:endParaRPr lang="el-GR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38035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12AB91-2147-457B-8244-71C1E59907D6}" type="slidenum">
              <a:rPr lang="el-GR"/>
              <a:pPr/>
              <a:t>2</a:t>
            </a:fld>
            <a:endParaRPr lang="el-GR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05252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19C3DE-E2C5-458D-9843-9D0A01F76E7B}" type="slidenum">
              <a:rPr lang="el-GR"/>
              <a:pPr/>
              <a:t>3</a:t>
            </a:fld>
            <a:endParaRPr lang="el-GR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6656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9BABC8-1559-43EF-BADF-DD939B3DD602}" type="slidenum">
              <a:rPr lang="el-GR"/>
              <a:pPr/>
              <a:t>9</a:t>
            </a:fld>
            <a:endParaRPr lang="el-GR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93550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el-GR" smtClean="0"/>
              <a:t>16/07/13</a:t>
            </a:r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l-GR" smtClean="0"/>
              <a:t>ΑΣΤΙΚΗ ΔΙΑΧΕΙΡΙΣΗ Α.Ε. 3/2013</a:t>
            </a:r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0ABEBD8-7F3A-4682-AD56-7E8AB9BCD2C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16/07/13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ΑΣΤΙΚΗ ΔΙΑΧΕΙΡΙΣΗ Α.Ε. 3/2013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9151-D1E9-4330-940D-89015F01B2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16/07/13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ΑΣΤΙΚΗ ΔΙΑΧΕΙΡΙΣΗ Α.Ε. 3/2013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5C3CA-F34D-4A91-BE27-75A29B85A4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16/07/13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ΑΣΤΙΚΗ ΔΙΑΧΕΙΡΙΣΗ Α.Ε. 3/2013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94AF-2803-49F6-A7F5-CCFEEF5DBE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16/07/13</a:t>
            </a: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ΑΣΤΙΚΗ ΔΙΑΧΕΙΡΙΣΗ Α.Ε. 3/2013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94FD-BEB9-44C2-8574-6EA403C01C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16/07/13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ΑΣΤΙΚΗ ΔΙΑΧΕΙΡΙΣΗ Α.Ε. 3/2013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256F-6C5E-4528-B482-F1480634E0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l-GR" smtClean="0"/>
              <a:t>16/07/13</a:t>
            </a:r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EF78C1-19A7-42A2-A24A-F6A25A90E9B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l-GR" smtClean="0"/>
              <a:t>ΑΣΤΙΚΗ ΔΙΑΧΕΙΡΙΣΗ Α.Ε. 3/2013</a:t>
            </a: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el-GR" smtClean="0"/>
              <a:t>16/07/13</a:t>
            </a: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l-GR" smtClean="0"/>
              <a:t>ΑΣΤΙΚΗ ΔΙΑΧΕΙΡΙΣΗ Α.Ε. 3/2013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7D20CE0-847A-4326-8DBE-DBD56F1B08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16/07/13</a:t>
            </a: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ΑΣΤΙΚΗ ΔΙΑΧΕΙΡΙΣΗ Α.Ε. 3/2013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C550-45A9-4A56-A3BA-C02665965B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16/07/13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ΑΣΤΙΚΗ ΔΙΑΧΕΙΡΙΣΗ Α.Ε. 3/2013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C691-E6F9-43A4-8C23-C9236E265F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16/07/13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ΑΣΤΙΚΗ ΔΙΑΧΕΙΡΙΣΗ Α.Ε. 3/2013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11C4-AC47-4A37-A311-653F38DF836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l-GR" smtClean="0"/>
              <a:t>16/07/13</a:t>
            </a: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l-GR" smtClean="0"/>
              <a:t>ΑΣΤΙΚΗ ΔΙΑΧΕΙΡΙΣΗ Α.Ε. 3/2013</a:t>
            </a: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1E86379-C0A3-42A4-AB77-5DA0356CBDE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475656" y="2276872"/>
            <a:ext cx="6324600" cy="2305056"/>
          </a:xfrm>
          <a:prstGeom prst="rect">
            <a:avLst/>
          </a:prstGeom>
          <a:solidFill>
            <a:srgbClr val="9E0000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l-GR" sz="2800" dirty="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 pitchFamily="34" charset="0"/>
              </a:rPr>
              <a:t>Επιχειρησιακό Πρόγραμμα</a:t>
            </a:r>
            <a:endParaRPr lang="en-US" sz="2800" dirty="0" smtClean="0">
              <a:solidFill>
                <a:srgbClr val="FFFF00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el-GR" sz="2800" dirty="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 pitchFamily="34" charset="0"/>
              </a:rPr>
              <a:t>        Περιφέρειας Στερεάς Ελλάδας</a:t>
            </a:r>
            <a:endParaRPr lang="en-US" sz="2800" dirty="0" smtClean="0">
              <a:solidFill>
                <a:srgbClr val="FFFF00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el-GR" sz="2800" dirty="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 Light" panose="020F0302020204030204" pitchFamily="34" charset="0"/>
              </a:rPr>
              <a:t>2015-2019</a:t>
            </a:r>
            <a:endParaRPr lang="en-US" sz="2800" dirty="0">
              <a:solidFill>
                <a:srgbClr val="FFFF00"/>
              </a:solidFill>
              <a:latin typeface="Calibri Light" panose="020F0302020204030204" pitchFamily="34" charset="0"/>
            </a:endParaRPr>
          </a:p>
        </p:txBody>
      </p:sp>
      <p:pic>
        <p:nvPicPr>
          <p:cNvPr id="1026" name="irc_mi" descr="http://fonografos.net/v1/wp-content/uploads/2013/05/08-63340ppppppppppppp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04664"/>
            <a:ext cx="256140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835696" y="5373216"/>
            <a:ext cx="5786478" cy="461665"/>
          </a:xfrm>
          <a:prstGeom prst="rect">
            <a:avLst/>
          </a:prstGeom>
          <a:solidFill>
            <a:srgbClr val="9E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 Light" panose="020F0302020204030204" pitchFamily="34" charset="0"/>
                <a:ea typeface="Times New Roman" pitchFamily="18" charset="0"/>
                <a:cs typeface="Calibri" pitchFamily="34" charset="0"/>
              </a:rPr>
              <a:t>Α΄ ΦΑΣΗ: Στρατηγικός Σχεδιασμός</a:t>
            </a:r>
            <a:endParaRPr kumimoji="0" lang="el-GR" sz="240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 Light" panose="020F0302020204030204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1"/>
          <p:cNvSpPr>
            <a:spLocks noChangeArrowheads="1"/>
          </p:cNvSpPr>
          <p:nvPr/>
        </p:nvSpPr>
        <p:spPr bwMode="auto">
          <a:xfrm rot="10800000" flipV="1">
            <a:off x="285720" y="1068125"/>
            <a:ext cx="8465084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Ενέργεια </a:t>
            </a:r>
            <a:r>
              <a:rPr lang="el-G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1η: </a:t>
            </a: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</a:rPr>
              <a:t>Διαβούλευση των </a:t>
            </a:r>
            <a:r>
              <a:rPr lang="el-G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ΔΡΑΣΕΩΝ </a:t>
            </a: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</a:rPr>
              <a:t>του Στρατηγικού Σχεδίου που αφορούν σε δράσεις τοπικής ανάπτυξης,  </a:t>
            </a:r>
            <a:r>
              <a:rPr lang="el-GR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διαβαθμιδικές</a:t>
            </a: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</a:rPr>
              <a:t> συνεργασίες, ή ενδοπεριφερειακές </a:t>
            </a:r>
            <a:r>
              <a:rPr lang="el-G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συνεργασίες, οι οποίες:</a:t>
            </a:r>
          </a:p>
          <a:p>
            <a:endParaRPr lang="el-GR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</a:rPr>
              <a:t>Αποτελούν κρίσιμα ζητήματα ανάπτυξης σε τοπικό επίπεδο αλλά απαιτούν κεντρικό συντονισμό</a:t>
            </a:r>
          </a:p>
          <a:p>
            <a:pPr marL="228600" lvl="0" indent="-228600">
              <a:buFont typeface="+mj-lt"/>
              <a:buAutoNum type="arabicPeriod"/>
            </a:pP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</a:rPr>
              <a:t>Είναι συνεργατικές ή συμπληρωματικές </a:t>
            </a:r>
          </a:p>
          <a:p>
            <a:pPr marL="228600" lvl="0" indent="-228600">
              <a:buFont typeface="+mj-lt"/>
              <a:buAutoNum type="arabicPeriod"/>
            </a:pP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</a:rPr>
              <a:t>Χρειάζεται να υλοποιηθούν από κοινού </a:t>
            </a:r>
          </a:p>
          <a:p>
            <a:pPr marL="228600" lvl="0" indent="-228600">
              <a:buFont typeface="+mj-lt"/>
              <a:buAutoNum type="arabicPeriod"/>
            </a:pP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</a:rPr>
              <a:t>Σχεδιάζονται σε σχέση με διαθέσιμα χρηματοδοτικά εργαλεία και πρέπει να ιεραρχηθούν λόγω περιορισμένων πόρων</a:t>
            </a:r>
          </a:p>
          <a:p>
            <a:pPr marL="228600" lvl="0" indent="-228600">
              <a:buFont typeface="+mj-lt"/>
              <a:buAutoNum type="arabicPeriod"/>
            </a:pP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</a:rPr>
              <a:t>Αφορούν σε συνεργασίες ενδοπεριφερειακού χαρακτήρα</a:t>
            </a:r>
          </a:p>
          <a:p>
            <a:endParaRPr lang="el-GR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l-G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Ενέργεια 2η: </a:t>
            </a: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</a:rPr>
              <a:t>Σύνοψη των συμπερασμάτων των διαδικασιών διαβούλευσης και ενημέρωση των αρμόδιων υπηρεσιών και της Περιφερειακής </a:t>
            </a:r>
            <a:r>
              <a:rPr lang="el-G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Αρχής, μέσω της συμπλήρωσης </a:t>
            </a: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</a:rPr>
              <a:t>των </a:t>
            </a:r>
            <a:r>
              <a:rPr lang="el-G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Ερωτηματολογίων </a:t>
            </a: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</a:rPr>
              <a:t>που αποστάλθηκαν στους </a:t>
            </a:r>
            <a:r>
              <a:rPr lang="el-G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Δήμους.</a:t>
            </a:r>
            <a:endParaRPr lang="el-GR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914400" algn="l"/>
              </a:tabLst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2 - TextBox"/>
          <p:cNvSpPr txBox="1"/>
          <p:nvPr/>
        </p:nvSpPr>
        <p:spPr>
          <a:xfrm>
            <a:off x="285720" y="214290"/>
            <a:ext cx="8215370" cy="707886"/>
          </a:xfrm>
          <a:prstGeom prst="rect">
            <a:avLst/>
          </a:prstGeom>
          <a:solidFill>
            <a:srgbClr val="9E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FF00"/>
                </a:solidFill>
              </a:rPr>
              <a:t>ΣΥΝΕΡΓΑΣΙΑ </a:t>
            </a:r>
            <a:r>
              <a:rPr lang="el-GR" sz="2000" b="1" dirty="0">
                <a:solidFill>
                  <a:srgbClr val="FFFF00"/>
                </a:solidFill>
              </a:rPr>
              <a:t>ΜΕ ΤΟΥΣ ΔΗΜΟΥΣ ΤΗΣ ΕΔΑΦΙΚΗΣ ΕΠΙΚΡΑΤΕΙΑΣ ΤΗΣ </a:t>
            </a:r>
            <a:r>
              <a:rPr lang="el-GR" sz="2000" b="1" dirty="0" smtClean="0">
                <a:solidFill>
                  <a:srgbClr val="FFFF00"/>
                </a:solidFill>
              </a:rPr>
              <a:t>ΠΕΡΙΦΕΡΕΙΑΣ</a:t>
            </a:r>
            <a:endParaRPr lang="el-GR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8620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fonografos.net/v1/wp-content/uploads/2013/05/08-63340ppppppppppppp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4399" y="3573016"/>
            <a:ext cx="317126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- TextBox"/>
          <p:cNvSpPr txBox="1"/>
          <p:nvPr/>
        </p:nvSpPr>
        <p:spPr>
          <a:xfrm>
            <a:off x="3419872" y="2276872"/>
            <a:ext cx="2880320" cy="400110"/>
          </a:xfrm>
          <a:prstGeom prst="rect">
            <a:avLst/>
          </a:prstGeom>
          <a:solidFill>
            <a:srgbClr val="99CCFF">
              <a:alpha val="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FF00"/>
                </a:solidFill>
              </a:rPr>
              <a:t>Ευχαριστώ</a:t>
            </a:r>
            <a:endParaRPr lang="el-GR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89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234363" y="6354763"/>
            <a:ext cx="582612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8A0957F-AE92-4444-BA05-9F89C52D7B52}" type="slidenum">
              <a:rPr lang="el-GR" sz="1100">
                <a:solidFill>
                  <a:srgbClr val="DFE6D0"/>
                </a:solidFill>
              </a:rPr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l-GR" sz="1100">
              <a:solidFill>
                <a:srgbClr val="DFE6D0"/>
              </a:solidFill>
            </a:endParaRPr>
          </a:p>
        </p:txBody>
      </p:sp>
      <p:sp>
        <p:nvSpPr>
          <p:cNvPr id="179201" name="Rectangle 1"/>
          <p:cNvSpPr>
            <a:spLocks noChangeArrowheads="1"/>
          </p:cNvSpPr>
          <p:nvPr/>
        </p:nvSpPr>
        <p:spPr bwMode="auto">
          <a:xfrm rot="10800000" flipV="1">
            <a:off x="357158" y="445190"/>
            <a:ext cx="8286808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600" dirty="0" smtClean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Η σύνταξη Επιχειρησιακών Προγραμμάτων από τους Ο.Τ.Α. </a:t>
            </a:r>
            <a:r>
              <a:rPr lang="el-GR" sz="2200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β</a:t>
            </a:r>
            <a:r>
              <a:rPr kumimoji="0" lang="el-GR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΄ βαθμού, προβλέπεται στο Νόμο </a:t>
            </a:r>
            <a:r>
              <a:rPr kumimoji="0" lang="el-GR" sz="2200" b="0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3852/2010 (ΦΕΚ 87/Α/7.6</a:t>
            </a:r>
            <a:r>
              <a:rPr kumimoji="0" lang="el-GR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.2010) και συγκεκριμένα στο άρθρο 268 «Προγραμματισμός, προϋπολογισμός – λογιστικό σύστημα Περιφερειών». Στο ίδιο άρθρο προσδιορίζεται η </a:t>
            </a:r>
            <a:r>
              <a:rPr kumimoji="0" lang="el-GR" sz="2200" b="0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πενταετής</a:t>
            </a:r>
            <a:r>
              <a:rPr kumimoji="0" lang="el-GR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χρονική διάρκεια των Επιχειρησιακών Προγραμμάτων.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600" b="1" i="1" u="sng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Βασικά Χαρακτηριστικά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2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l-GR" sz="2200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rebuchetMS" charset="-95"/>
              </a:rPr>
              <a:t>Αποτελεί ένα πλαίσιο στρατηγικών στόχων και προτεραιοτήτων και αποσκοπεί στην υλοποίηση του αναπτυξιακού σχεδιασμού της Περιφέρειας με ορίζοντα πενταετίας</a:t>
            </a:r>
            <a:r>
              <a:rPr lang="el-GR" sz="2200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rebuchetMS"/>
              </a:rPr>
              <a:t>.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l-GR" sz="2200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rebuchetMS,Bold"/>
              </a:rPr>
              <a:t>Υλοποιείται μέσω του ετήσιου προγράμματος δράσης της Περιφέρειας και των Νομικών Προσώπων της.</a:t>
            </a: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l-GR" sz="2200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rebuchetMS,Bold"/>
              </a:rPr>
              <a:t>Εκπονείται με τη συμμετοχή όλων των εμπλεκομένων</a:t>
            </a:r>
            <a:endParaRPr lang="en-US" sz="2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 rot="10800000" flipV="1">
            <a:off x="590497" y="229574"/>
            <a:ext cx="7643866" cy="530854"/>
          </a:xfrm>
          <a:prstGeom prst="rect">
            <a:avLst/>
          </a:prstGeom>
          <a:solidFill>
            <a:srgbClr val="9E0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0" tIns="152352" rIns="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2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cs typeface="Arial" pitchFamily="34" charset="0"/>
              </a:rPr>
              <a:t>Σκοπός και αντικείμενο του Επιχειρησιακού Προγράμματος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25422" y="174008"/>
            <a:ext cx="8229600" cy="518687"/>
          </a:xfrm>
          <a:prstGeom prst="rect">
            <a:avLst/>
          </a:prstGeom>
          <a:solidFill>
            <a:srgbClr val="9E0000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22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Αναπτυξιακή εικόνα Περιφέρειας Στερεάς Ελλάδας</a:t>
            </a:r>
            <a:endParaRPr lang="el-GR" sz="22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4282" y="785794"/>
            <a:ext cx="8102134" cy="55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algn="ctr">
              <a:spcBef>
                <a:spcPts val="4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sz="1600" b="1" dirty="0">
              <a:solidFill>
                <a:srgbClr val="0070C0"/>
              </a:solidFill>
              <a:latin typeface="Century Gothic" pitchFamily="34" charset="0"/>
            </a:endParaRPr>
          </a:p>
          <a:p>
            <a:pPr algn="ctr">
              <a:spcBef>
                <a:spcPts val="4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1600" b="1" dirty="0">
                <a:solidFill>
                  <a:srgbClr val="0070C0"/>
                </a:solidFill>
                <a:latin typeface="Century Gothic" pitchFamily="34" charset="0"/>
              </a:rPr>
              <a:t>ΒΑΣΙΚΑ ΑΝΑΠΤΥΞΙΑΚΑ ΧΑΡΑΚΤΗΡΙΣΤΙΚΑ ΠΕΡΙΦΕΡΕΙΑΣ </a:t>
            </a:r>
            <a:r>
              <a:rPr lang="el-GR" sz="1600" b="1" dirty="0" smtClean="0">
                <a:solidFill>
                  <a:srgbClr val="0070C0"/>
                </a:solidFill>
                <a:latin typeface="Century Gothic" pitchFamily="34" charset="0"/>
              </a:rPr>
              <a:t>ΣΤΕΡΕΑΣ ΕΛΛΑΔΑΣ</a:t>
            </a:r>
            <a:endParaRPr lang="el-GR" sz="16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85720" y="1357299"/>
            <a:ext cx="8246720" cy="5240053"/>
          </a:xfrm>
          <a:prstGeom prst="rect">
            <a:avLst/>
          </a:prstGeom>
          <a:noFill/>
          <a:ln w="9360">
            <a:solidFill>
              <a:srgbClr val="1F497D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9688" algn="just">
              <a:spcBef>
                <a:spcPts val="300"/>
              </a:spcBef>
              <a:buClr>
                <a:srgbClr val="759AA5"/>
              </a:buCl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</a:pP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Η Περιφέρεια </a:t>
            </a:r>
            <a:r>
              <a:rPr lang="el-GR" sz="2000" dirty="0" smtClean="0">
                <a:solidFill>
                  <a:schemeClr val="tx1"/>
                </a:solidFill>
                <a:latin typeface="Calibri" pitchFamily="34" charset="0"/>
              </a:rPr>
              <a:t>Στερεάς  Ελλάδας:  </a:t>
            </a:r>
          </a:p>
          <a:p>
            <a:pPr marL="325438" indent="-285750" algn="just">
              <a:spcBef>
                <a:spcPts val="300"/>
              </a:spcBef>
              <a:buClr>
                <a:srgbClr val="759AA5"/>
              </a:buClr>
              <a:buFont typeface="Wingdings" panose="05000000000000000000" pitchFamily="2" charset="2"/>
              <a:buChar char="ü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</a:pPr>
            <a:r>
              <a:rPr lang="el-GR" sz="2000" dirty="0" smtClean="0">
                <a:solidFill>
                  <a:schemeClr val="tx1"/>
                </a:solidFill>
                <a:latin typeface="Calibri" pitchFamily="34" charset="0"/>
              </a:rPr>
              <a:t>βρίσκεται </a:t>
            </a: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σε ένα ενδιάμεσο επίπεδο ανάπτυξης στην </a:t>
            </a:r>
            <a:r>
              <a:rPr lang="el-GR" sz="2000" dirty="0" smtClean="0">
                <a:solidFill>
                  <a:schemeClr val="tx1"/>
                </a:solidFill>
                <a:latin typeface="Calibri" pitchFamily="34" charset="0"/>
              </a:rPr>
              <a:t>ΕΕ, ανήκει στις περιφέρειες μετάβασης για την προγραμματική περίοδο 2014-2020.</a:t>
            </a:r>
          </a:p>
          <a:p>
            <a:pPr marL="39688" algn="just">
              <a:spcBef>
                <a:spcPts val="300"/>
              </a:spcBef>
              <a:buClr>
                <a:srgbClr val="759AA5"/>
              </a:buCl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</a:pPr>
            <a:endParaRPr lang="el-GR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25438" indent="-285750" algn="just">
              <a:spcBef>
                <a:spcPts val="300"/>
              </a:spcBef>
              <a:buClr>
                <a:srgbClr val="759AA5"/>
              </a:buClr>
              <a:buFont typeface="Wingdings" panose="05000000000000000000" pitchFamily="2" charset="2"/>
              <a:buChar char="ü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</a:pPr>
            <a:r>
              <a:rPr lang="el-GR" sz="2000" dirty="0" smtClean="0">
                <a:solidFill>
                  <a:schemeClr val="tx1"/>
                </a:solidFill>
                <a:latin typeface="Calibri" pitchFamily="34" charset="0"/>
              </a:rPr>
              <a:t>καταλαμβάνει </a:t>
            </a: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την </a:t>
            </a:r>
            <a:r>
              <a:rPr lang="el-GR" sz="2000" dirty="0" smtClean="0">
                <a:solidFill>
                  <a:schemeClr val="tx1"/>
                </a:solidFill>
                <a:latin typeface="Calibri" pitchFamily="34" charset="0"/>
              </a:rPr>
              <a:t>5</a:t>
            </a:r>
            <a:r>
              <a:rPr lang="el-GR" sz="2000" baseline="30000" dirty="0" smtClean="0">
                <a:solidFill>
                  <a:schemeClr val="tx1"/>
                </a:solidFill>
                <a:latin typeface="Calibri" pitchFamily="34" charset="0"/>
              </a:rPr>
              <a:t>η</a:t>
            </a:r>
            <a:r>
              <a:rPr lang="el-GR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θέση στην Ελλάδα σε ότι αφορά στο κατά κεφαλή </a:t>
            </a:r>
            <a:r>
              <a:rPr lang="el-GR" sz="2000" dirty="0" smtClean="0">
                <a:solidFill>
                  <a:schemeClr val="tx1"/>
                </a:solidFill>
                <a:latin typeface="Calibri" pitchFamily="34" charset="0"/>
              </a:rPr>
              <a:t>ΑΕΠ (2012).</a:t>
            </a:r>
          </a:p>
          <a:p>
            <a:pPr marL="39688" algn="just">
              <a:spcBef>
                <a:spcPts val="300"/>
              </a:spcBef>
              <a:buClr>
                <a:srgbClr val="759AA5"/>
              </a:buCl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</a:pPr>
            <a:endParaRPr lang="el-GR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25438" indent="-285750" algn="just">
              <a:spcBef>
                <a:spcPts val="300"/>
              </a:spcBef>
              <a:buClr>
                <a:srgbClr val="759AA5"/>
              </a:buClr>
              <a:buFont typeface="Wingdings" panose="05000000000000000000" pitchFamily="2" charset="2"/>
              <a:buChar char="ü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</a:pP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χ</a:t>
            </a:r>
            <a:r>
              <a:rPr lang="el-GR" sz="2000" dirty="0" smtClean="0">
                <a:solidFill>
                  <a:schemeClr val="tx1"/>
                </a:solidFill>
                <a:latin typeface="Calibri" pitchFamily="34" charset="0"/>
              </a:rPr>
              <a:t>αρακτηρίζεται </a:t>
            </a: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από </a:t>
            </a:r>
            <a:r>
              <a:rPr lang="el-GR" sz="2000" dirty="0" smtClean="0">
                <a:solidFill>
                  <a:schemeClr val="tx1"/>
                </a:solidFill>
                <a:latin typeface="Calibri" pitchFamily="34" charset="0"/>
              </a:rPr>
              <a:t>χαμηλή  </a:t>
            </a: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εξωστρεφή </a:t>
            </a:r>
            <a:r>
              <a:rPr lang="el-GR" sz="2000" dirty="0" smtClean="0">
                <a:solidFill>
                  <a:schemeClr val="tx1"/>
                </a:solidFill>
                <a:latin typeface="Calibri" pitchFamily="34" charset="0"/>
              </a:rPr>
              <a:t>δραστηριότητα,</a:t>
            </a:r>
          </a:p>
          <a:p>
            <a:pPr marL="39688" algn="just">
              <a:spcBef>
                <a:spcPts val="300"/>
              </a:spcBef>
              <a:buClr>
                <a:srgbClr val="759AA5"/>
              </a:buCl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</a:pPr>
            <a:endParaRPr lang="el-GR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25438" indent="-285750" algn="just">
              <a:spcBef>
                <a:spcPts val="300"/>
              </a:spcBef>
              <a:buClr>
                <a:srgbClr val="759AA5"/>
              </a:buClr>
              <a:buFont typeface="Wingdings" panose="05000000000000000000" pitchFamily="2" charset="2"/>
              <a:buChar char="ü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</a:pPr>
            <a:r>
              <a:rPr lang="el-GR" sz="2000" dirty="0">
                <a:solidFill>
                  <a:schemeClr val="tx1"/>
                </a:solidFill>
                <a:latin typeface="Calibri" pitchFamily="34" charset="0"/>
              </a:rPr>
              <a:t>π</a:t>
            </a:r>
            <a:r>
              <a:rPr lang="el-GR" sz="2000" dirty="0" smtClean="0">
                <a:solidFill>
                  <a:schemeClr val="tx1"/>
                </a:solidFill>
                <a:latin typeface="Calibri" pitchFamily="34" charset="0"/>
              </a:rPr>
              <a:t>αρουσιάζει από τα μεγαλύτερα ποσοστά ανεργίας σε επίπεδο χώρας,</a:t>
            </a:r>
          </a:p>
          <a:p>
            <a:pPr marL="39688" algn="just">
              <a:spcBef>
                <a:spcPts val="300"/>
              </a:spcBef>
              <a:buClr>
                <a:srgbClr val="759AA5"/>
              </a:buClr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</a:pPr>
            <a:endParaRPr lang="el-GR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25438" indent="-285750" algn="just">
              <a:spcBef>
                <a:spcPts val="300"/>
              </a:spcBef>
              <a:buClr>
                <a:srgbClr val="759AA5"/>
              </a:buClr>
              <a:buFont typeface="Wingdings" panose="05000000000000000000" pitchFamily="2" charset="2"/>
              <a:buChar char="ü"/>
              <a:tabLst>
                <a:tab pos="268288" algn="l"/>
                <a:tab pos="715963" algn="l"/>
                <a:tab pos="1165225" algn="l"/>
                <a:tab pos="1614488" algn="l"/>
                <a:tab pos="2063750" algn="l"/>
                <a:tab pos="2513013" algn="l"/>
                <a:tab pos="2962275" algn="l"/>
                <a:tab pos="3411538" algn="l"/>
                <a:tab pos="3860800" algn="l"/>
                <a:tab pos="4310063" algn="l"/>
                <a:tab pos="4759325" algn="l"/>
                <a:tab pos="5208588" algn="l"/>
                <a:tab pos="5657850" algn="l"/>
                <a:tab pos="6107113" algn="l"/>
                <a:tab pos="6556375" algn="l"/>
                <a:tab pos="7005638" algn="l"/>
                <a:tab pos="7454900" algn="l"/>
                <a:tab pos="7904163" algn="l"/>
                <a:tab pos="8353425" algn="l"/>
                <a:tab pos="8802688" algn="l"/>
                <a:tab pos="9251950" algn="l"/>
              </a:tabLst>
            </a:pPr>
            <a:r>
              <a:rPr lang="el-GR" sz="2400" b="1" dirty="0" smtClean="0">
                <a:solidFill>
                  <a:schemeClr val="tx1"/>
                </a:solidFill>
                <a:latin typeface="Calibri" pitchFamily="34" charset="0"/>
              </a:rPr>
              <a:t>διαθέτει </a:t>
            </a:r>
            <a:r>
              <a:rPr lang="el-GR" sz="2400" b="1" dirty="0">
                <a:solidFill>
                  <a:schemeClr val="tx1"/>
                </a:solidFill>
                <a:latin typeface="Calibri" pitchFamily="34" charset="0"/>
              </a:rPr>
              <a:t>ισχυρά συγκριτικά πλεονεκτήματα δεν έχει διαμορφώσει δυναμικά ανταγωνιστικά πλεονεκτήματα και η ανταγωνιστικότητα της κινείται σε χαμηλά </a:t>
            </a:r>
            <a:r>
              <a:rPr lang="el-GR" sz="2400" b="1" dirty="0" smtClean="0">
                <a:solidFill>
                  <a:schemeClr val="tx1"/>
                </a:solidFill>
                <a:latin typeface="Calibri" pitchFamily="34" charset="0"/>
              </a:rPr>
              <a:t>επίπεδα.</a:t>
            </a:r>
            <a:endParaRPr lang="el-GR" sz="24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3695052"/>
              </p:ext>
            </p:extLst>
          </p:nvPr>
        </p:nvGraphicFramePr>
        <p:xfrm>
          <a:off x="251520" y="980727"/>
          <a:ext cx="8208912" cy="54254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208912"/>
              </a:tblGrid>
              <a:tr h="532859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kumimoji="0" lang="el-GR" sz="2000" b="1" i="1" u="sng" kern="1200" baseline="0" dirty="0" smtClean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el-GR" sz="2200" b="0" u="none" strike="noStrike" cap="none" normalizeH="0" baseline="0" dirty="0" smtClean="0">
                          <a:ln/>
                          <a:effectLst/>
                          <a:latin typeface="Calibri" pitchFamily="34" charset="0"/>
                        </a:rPr>
                        <a:t>Στρατηγική θέση της ως προς τις οδικές, σιδηροδρομικές και θαλάσσιες μεταφορές,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kumimoji="0" lang="el-GR" sz="2200" b="0" u="none" strike="noStrike" cap="none" normalizeH="0" baseline="0" dirty="0" smtClean="0">
                        <a:ln/>
                        <a:effectLst/>
                        <a:latin typeface="Calibri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el-GR" sz="2200" b="0" u="none" strike="noStrike" cap="none" normalizeH="0" baseline="0" dirty="0" smtClean="0">
                          <a:ln/>
                          <a:effectLst/>
                          <a:latin typeface="Calibri" pitchFamily="34" charset="0"/>
                        </a:rPr>
                        <a:t>Σημαντική βιομηχανική δραστηριότητα, αγροτική και κτηνοτροφική παραγωγή,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kumimoji="0" lang="el-GR" sz="2200" b="0" u="none" strike="noStrike" cap="none" normalizeH="0" baseline="0" dirty="0" smtClean="0">
                        <a:ln/>
                        <a:effectLst/>
                        <a:latin typeface="Calibri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el-GR" sz="2200" b="0" u="none" strike="noStrike" cap="none" normalizeH="0" baseline="0" dirty="0" smtClean="0">
                          <a:ln/>
                          <a:effectLst/>
                          <a:latin typeface="Calibri" pitchFamily="34" charset="0"/>
                        </a:rPr>
                        <a:t>Αξιόλογο και αξιοποιήσιμο φυσικό περιβάλλον,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kumimoji="0" lang="el-GR" sz="2200" b="0" u="none" strike="noStrike" cap="none" normalizeH="0" baseline="0" dirty="0" smtClean="0">
                        <a:ln/>
                        <a:effectLst/>
                        <a:latin typeface="Calibri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el-GR" sz="2200" b="0" u="none" strike="noStrike" cap="none" normalizeH="0" baseline="0" dirty="0" smtClean="0">
                          <a:ln/>
                          <a:effectLst/>
                          <a:latin typeface="Calibri" pitchFamily="34" charset="0"/>
                        </a:rPr>
                        <a:t>Πλούσιο ιστορικό, πολιτιστικό και τουριστικό της απόθεμα.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kumimoji="0" lang="el-GR" sz="2200" b="0" u="none" strike="noStrike" cap="none" normalizeH="0" baseline="0" dirty="0" smtClean="0">
                        <a:ln/>
                        <a:effectLst/>
                        <a:latin typeface="Calibri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l-GR" sz="2200" b="0" dirty="0" smtClean="0">
                          <a:latin typeface="Calibri" pitchFamily="34" charset="0"/>
                        </a:rPr>
                        <a:t>Ύπαρξη ιδρυμάτων τριτοβάθμιας εκπαίδευσης (Πανεπιστήμιο Θεσσαλίας και ΤΕΙ Στερεάς Ελλάδας,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l-GR" sz="2200" b="0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l-GR" sz="2200" b="0" dirty="0" smtClean="0">
                          <a:latin typeface="Calibri" pitchFamily="34" charset="0"/>
                        </a:rPr>
                        <a:t>Οι </a:t>
                      </a:r>
                      <a:r>
                        <a:rPr lang="el-GR" sz="2200" b="0" dirty="0" err="1" smtClean="0">
                          <a:latin typeface="Calibri" pitchFamily="34" charset="0"/>
                        </a:rPr>
                        <a:t>θερμαλιστικοί</a:t>
                      </a:r>
                      <a:r>
                        <a:rPr lang="el-GR" sz="2200" b="0" dirty="0" smtClean="0">
                          <a:latin typeface="Calibri" pitchFamily="34" charset="0"/>
                        </a:rPr>
                        <a:t> πόροι και η παράδοσή της στον ιαματικό τουρισμό.</a:t>
                      </a:r>
                      <a:endParaRPr lang="el-GR" sz="2200" b="0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94456" y="214290"/>
            <a:ext cx="8382000" cy="642942"/>
          </a:xfrm>
          <a:prstGeom prst="rect">
            <a:avLst/>
          </a:prstGeom>
          <a:solidFill>
            <a:srgbClr val="9E0000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lvl="0"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sz="2000" b="1" dirty="0">
              <a:solidFill>
                <a:srgbClr val="FFFF00"/>
              </a:solidFill>
              <a:latin typeface="Calibri" pitchFamily="34" charset="0"/>
            </a:endParaRPr>
          </a:p>
          <a:p>
            <a:pPr lvl="0"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2000" b="1" i="1" u="sng" dirty="0">
                <a:solidFill>
                  <a:srgbClr val="FFFF00"/>
                </a:solidFill>
                <a:latin typeface="Calibri" pitchFamily="34" charset="0"/>
              </a:rPr>
              <a:t>Δυνατά Σημεία </a:t>
            </a:r>
            <a:r>
              <a:rPr lang="el-GR" sz="2000" b="1" i="1" u="sng" dirty="0" smtClean="0">
                <a:solidFill>
                  <a:srgbClr val="FFFF00"/>
                </a:solidFill>
                <a:latin typeface="Calibri" pitchFamily="34" charset="0"/>
              </a:rPr>
              <a:t>της </a:t>
            </a:r>
            <a:r>
              <a:rPr lang="el-GR" sz="2000" b="1" i="1" u="sng" dirty="0">
                <a:solidFill>
                  <a:srgbClr val="FFFF00"/>
                </a:solidFill>
                <a:latin typeface="Calibri" pitchFamily="34" charset="0"/>
              </a:rPr>
              <a:t>Περιφέρειας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sz="20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176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0211981"/>
              </p:ext>
            </p:extLst>
          </p:nvPr>
        </p:nvGraphicFramePr>
        <p:xfrm>
          <a:off x="251520" y="1219160"/>
          <a:ext cx="8208912" cy="50901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208912"/>
              </a:tblGrid>
              <a:tr h="4968552">
                <a:tc>
                  <a:txBody>
                    <a:bodyPr/>
                    <a:lstStyle/>
                    <a:p>
                      <a:pPr lvl="0" algn="just">
                        <a:buFont typeface="Wingdings" pitchFamily="2" charset="2"/>
                        <a:buNone/>
                      </a:pPr>
                      <a:endParaRPr kumimoji="0" lang="el-GR" sz="2200" b="1" i="1" u="sng" kern="1200" baseline="0" dirty="0" smtClean="0">
                        <a:solidFill>
                          <a:srgbClr val="FFFF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lvl="0" algn="just">
                        <a:buFont typeface="Wingdings" pitchFamily="2" charset="2"/>
                        <a:buNone/>
                      </a:pPr>
                      <a:endParaRPr kumimoji="0" lang="el-GR" sz="2200" b="1" i="1" u="sng" kern="1200" baseline="0" dirty="0" smtClean="0">
                        <a:solidFill>
                          <a:srgbClr val="FFFF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buFont typeface="Wingdings" pitchFamily="2" charset="2"/>
                        <a:buChar char="ü"/>
                      </a:pPr>
                      <a:r>
                        <a:rPr lang="el-GR" sz="2200" b="0" dirty="0" smtClean="0">
                          <a:latin typeface="Calibri" pitchFamily="34" charset="0"/>
                        </a:rPr>
                        <a:t>Ενδοπεριφερειακές ανισότητες μεταξύ ανατολικής και δυτικής Στερεάς Ελλάδας και ο έντονος οικονομικός δυϊσμός της,</a:t>
                      </a:r>
                    </a:p>
                    <a:p>
                      <a:pPr marL="0" lvl="0" indent="0" algn="just">
                        <a:buFont typeface="Wingdings" pitchFamily="2" charset="2"/>
                        <a:buNone/>
                      </a:pPr>
                      <a:endParaRPr lang="el-GR" sz="2200" b="0" dirty="0" smtClean="0">
                        <a:latin typeface="Calibri" pitchFamily="34" charset="0"/>
                      </a:endParaRPr>
                    </a:p>
                    <a:p>
                      <a:pPr marL="342900" lvl="0" indent="-342900" algn="just">
                        <a:buFont typeface="Wingdings" pitchFamily="2" charset="2"/>
                        <a:buChar char="ü"/>
                      </a:pPr>
                      <a:r>
                        <a:rPr lang="el-GR" sz="2200" b="0" dirty="0" smtClean="0">
                          <a:latin typeface="Calibri" pitchFamily="34" charset="0"/>
                        </a:rPr>
                        <a:t>Τα αναδυόμενα  περιβαλλοντικά προβλήματα, </a:t>
                      </a:r>
                    </a:p>
                    <a:p>
                      <a:pPr marL="0" lvl="0" indent="0" algn="just">
                        <a:buFont typeface="Wingdings" pitchFamily="2" charset="2"/>
                        <a:buNone/>
                      </a:pPr>
                      <a:endParaRPr lang="el-GR" sz="2200" b="0" dirty="0" smtClean="0">
                        <a:latin typeface="Calibri" pitchFamily="34" charset="0"/>
                      </a:endParaRPr>
                    </a:p>
                    <a:p>
                      <a:pPr marL="342900" lvl="0" indent="-342900" algn="just">
                        <a:buFont typeface="Wingdings" pitchFamily="2" charset="2"/>
                        <a:buChar char="ü"/>
                      </a:pPr>
                      <a:r>
                        <a:rPr lang="el-GR" sz="2200" b="0" dirty="0" smtClean="0">
                          <a:latin typeface="Calibri" pitchFamily="34" charset="0"/>
                        </a:rPr>
                        <a:t>Η χαμηλή ανταγωνιστικότητα και εξωστρέφεια των επιχειρήσεων,</a:t>
                      </a:r>
                    </a:p>
                    <a:p>
                      <a:pPr marL="0" lvl="0" indent="0" algn="just">
                        <a:buFont typeface="Wingdings" pitchFamily="2" charset="2"/>
                        <a:buNone/>
                      </a:pPr>
                      <a:endParaRPr lang="el-GR" sz="2200" b="0" dirty="0" smtClean="0">
                        <a:latin typeface="Calibri" pitchFamily="34" charset="0"/>
                      </a:endParaRPr>
                    </a:p>
                    <a:p>
                      <a:pPr marL="342900" lvl="0" indent="-342900" algn="just">
                        <a:buFont typeface="Wingdings" pitchFamily="2" charset="2"/>
                        <a:buChar char="ü"/>
                      </a:pPr>
                      <a:r>
                        <a:rPr lang="el-GR" sz="2200" b="0" dirty="0" smtClean="0">
                          <a:latin typeface="Calibri" pitchFamily="34" charset="0"/>
                        </a:rPr>
                        <a:t>Η</a:t>
                      </a:r>
                      <a:r>
                        <a:rPr lang="el-GR" sz="2200" b="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l-GR" sz="2200" b="0" dirty="0" smtClean="0">
                          <a:latin typeface="Calibri" pitchFamily="34" charset="0"/>
                        </a:rPr>
                        <a:t>μείωση και γήρανση του πληθυσμού, </a:t>
                      </a:r>
                    </a:p>
                    <a:p>
                      <a:pPr marL="0" lvl="0" indent="0" algn="just">
                        <a:buFont typeface="Wingdings" pitchFamily="2" charset="2"/>
                        <a:buNone/>
                      </a:pPr>
                      <a:endParaRPr lang="el-GR" sz="2200" b="0" dirty="0" smtClean="0">
                        <a:latin typeface="Calibri" pitchFamily="34" charset="0"/>
                      </a:endParaRPr>
                    </a:p>
                    <a:p>
                      <a:pPr marL="342900" lvl="0" indent="-342900" algn="just">
                        <a:buFont typeface="Wingdings" pitchFamily="2" charset="2"/>
                        <a:buChar char="ü"/>
                      </a:pPr>
                      <a:r>
                        <a:rPr lang="el-GR" sz="2200" b="0" dirty="0" smtClean="0">
                          <a:latin typeface="Calibri" pitchFamily="34" charset="0"/>
                        </a:rPr>
                        <a:t>Η  μεγάλη εξάρτηση από την Αττική, </a:t>
                      </a:r>
                    </a:p>
                    <a:p>
                      <a:pPr marL="0" lvl="0" indent="0" algn="just">
                        <a:buFont typeface="Wingdings" pitchFamily="2" charset="2"/>
                        <a:buNone/>
                      </a:pPr>
                      <a:endParaRPr lang="el-GR" sz="2200" b="0" dirty="0" smtClean="0">
                        <a:latin typeface="Calibri" pitchFamily="34" charset="0"/>
                      </a:endParaRPr>
                    </a:p>
                    <a:p>
                      <a:pPr marL="342900" lvl="0" indent="-342900" algn="just">
                        <a:buFont typeface="Wingdings" pitchFamily="2" charset="2"/>
                        <a:buChar char="ü"/>
                      </a:pPr>
                      <a:r>
                        <a:rPr lang="el-GR" sz="2200" b="0" dirty="0" smtClean="0">
                          <a:latin typeface="Calibri" pitchFamily="34" charset="0"/>
                        </a:rPr>
                        <a:t>Τα οξυμένα κοινωνικά προβλήματα λόγω της κρίσης. </a:t>
                      </a:r>
                      <a:endParaRPr lang="en-US" sz="2200" b="0" dirty="0" smtClean="0">
                        <a:latin typeface="Calibri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kumimoji="0" lang="el-GR" sz="2000" b="1" i="1" u="sng" kern="1200" baseline="0" dirty="0" smtClean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94456" y="214290"/>
            <a:ext cx="8382000" cy="642942"/>
          </a:xfrm>
          <a:prstGeom prst="rect">
            <a:avLst/>
          </a:prstGeom>
          <a:solidFill>
            <a:srgbClr val="9E0000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lvl="0"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sz="2000" b="1" dirty="0">
              <a:solidFill>
                <a:srgbClr val="FFFF00"/>
              </a:solidFill>
              <a:latin typeface="Calibri" pitchFamily="34" charset="0"/>
            </a:endParaRPr>
          </a:p>
          <a:p>
            <a:pPr lvl="0"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2000" b="1" i="1" u="sng" dirty="0" smtClean="0">
                <a:solidFill>
                  <a:srgbClr val="FFFF00"/>
                </a:solidFill>
                <a:latin typeface="Calibri" pitchFamily="34" charset="0"/>
              </a:rPr>
              <a:t>Αδυναμίες </a:t>
            </a:r>
            <a:r>
              <a:rPr lang="el-GR" sz="2000" b="1" i="1" u="sng" dirty="0">
                <a:solidFill>
                  <a:srgbClr val="FFFF00"/>
                </a:solidFill>
                <a:latin typeface="Calibri" pitchFamily="34" charset="0"/>
              </a:rPr>
              <a:t>της Περιφέρειας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sz="20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6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1"/>
          <p:cNvSpPr>
            <a:spLocks noChangeArrowheads="1"/>
          </p:cNvSpPr>
          <p:nvPr/>
        </p:nvSpPr>
        <p:spPr bwMode="auto">
          <a:xfrm rot="10800000" flipV="1">
            <a:off x="278864" y="1268760"/>
            <a:ext cx="8382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l-GR" sz="2200" dirty="0" smtClean="0">
                <a:solidFill>
                  <a:schemeClr val="tx1"/>
                </a:solidFill>
                <a:latin typeface="Calibri" pitchFamily="34" charset="0"/>
              </a:rPr>
              <a:t>Η </a:t>
            </a:r>
            <a:r>
              <a:rPr lang="el-GR" sz="2200" dirty="0">
                <a:solidFill>
                  <a:schemeClr val="tx1"/>
                </a:solidFill>
                <a:latin typeface="Calibri" pitchFamily="34" charset="0"/>
              </a:rPr>
              <a:t>διαμόρφωση και ανάδειξη της ταυτότητας της </a:t>
            </a:r>
            <a:r>
              <a:rPr lang="el-GR" sz="2200" dirty="0" smtClean="0">
                <a:solidFill>
                  <a:schemeClr val="tx1"/>
                </a:solidFill>
                <a:latin typeface="Calibri" pitchFamily="34" charset="0"/>
              </a:rPr>
              <a:t>Περιφέρειας, για την ενίσχυση της </a:t>
            </a:r>
            <a:r>
              <a:rPr lang="el-GR" sz="2200" b="1" dirty="0" smtClean="0">
                <a:solidFill>
                  <a:schemeClr val="tx1"/>
                </a:solidFill>
                <a:latin typeface="Calibri" pitchFamily="34" charset="0"/>
              </a:rPr>
              <a:t>Τουριστικής προσπάθειας </a:t>
            </a:r>
            <a:r>
              <a:rPr lang="el-GR" sz="2200" dirty="0" smtClean="0">
                <a:solidFill>
                  <a:schemeClr val="tx1"/>
                </a:solidFill>
                <a:latin typeface="Calibri" pitchFamily="34" charset="0"/>
              </a:rPr>
              <a:t>και της οργανωμένης προώθησης των </a:t>
            </a:r>
            <a:r>
              <a:rPr lang="el-GR" sz="2200" b="1" dirty="0" smtClean="0">
                <a:solidFill>
                  <a:schemeClr val="tx1"/>
                </a:solidFill>
                <a:latin typeface="Calibri" pitchFamily="34" charset="0"/>
              </a:rPr>
              <a:t>Τοπικών Προϊόντων</a:t>
            </a:r>
            <a:r>
              <a:rPr lang="el-GR" sz="2200" dirty="0" smtClean="0">
                <a:solidFill>
                  <a:schemeClr val="tx1"/>
                </a:solidFill>
                <a:latin typeface="Calibri" pitchFamily="34" charset="0"/>
              </a:rPr>
              <a:t>.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el-GR" sz="2200" dirty="0">
              <a:solidFill>
                <a:schemeClr val="tx1"/>
              </a:solidFill>
              <a:latin typeface="Calibri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l-GR" sz="2200" dirty="0" smtClean="0">
                <a:solidFill>
                  <a:schemeClr val="tx1"/>
                </a:solidFill>
                <a:latin typeface="Calibri" pitchFamily="34" charset="0"/>
              </a:rPr>
              <a:t>Η </a:t>
            </a:r>
            <a:r>
              <a:rPr lang="el-GR" sz="2200" dirty="0">
                <a:solidFill>
                  <a:schemeClr val="tx1"/>
                </a:solidFill>
                <a:latin typeface="Calibri" pitchFamily="34" charset="0"/>
              </a:rPr>
              <a:t>βελτίωση της ελκυστικότητάς της </a:t>
            </a:r>
            <a:r>
              <a:rPr lang="el-GR" sz="2200" b="1" dirty="0">
                <a:solidFill>
                  <a:schemeClr val="tx1"/>
                </a:solidFill>
                <a:latin typeface="Calibri" pitchFamily="34" charset="0"/>
              </a:rPr>
              <a:t>ως τόπο κατοικίας και παραγωγής</a:t>
            </a:r>
            <a:r>
              <a:rPr lang="el-GR" sz="2200" dirty="0">
                <a:solidFill>
                  <a:schemeClr val="tx1"/>
                </a:solidFill>
                <a:latin typeface="Calibri" pitchFamily="34" charset="0"/>
              </a:rPr>
              <a:t>, </a:t>
            </a:r>
            <a:endParaRPr lang="el-G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el-GR" sz="2200" dirty="0">
              <a:solidFill>
                <a:schemeClr val="tx1"/>
              </a:solidFill>
              <a:latin typeface="Calibri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l-GR" sz="2200" dirty="0" smtClean="0">
                <a:solidFill>
                  <a:schemeClr val="tx1"/>
                </a:solidFill>
                <a:latin typeface="Calibri" pitchFamily="34" charset="0"/>
              </a:rPr>
              <a:t>Η </a:t>
            </a:r>
            <a:r>
              <a:rPr lang="el-GR" sz="2200" dirty="0">
                <a:solidFill>
                  <a:schemeClr val="tx1"/>
                </a:solidFill>
                <a:latin typeface="Calibri" pitchFamily="34" charset="0"/>
              </a:rPr>
              <a:t>συστηματική </a:t>
            </a:r>
            <a:r>
              <a:rPr lang="el-GR" sz="2200" b="1" dirty="0">
                <a:solidFill>
                  <a:schemeClr val="tx1"/>
                </a:solidFill>
                <a:latin typeface="Calibri" pitchFamily="34" charset="0"/>
              </a:rPr>
              <a:t>προσέλκυση επενδύσεων </a:t>
            </a:r>
            <a:r>
              <a:rPr lang="el-GR" sz="2200" dirty="0">
                <a:solidFill>
                  <a:schemeClr val="tx1"/>
                </a:solidFill>
                <a:latin typeface="Calibri" pitchFamily="34" charset="0"/>
              </a:rPr>
              <a:t>μέσω της ανάπτυξης ενός παραγωγικού μοντέλου διεύρυνσης της οικονομικής δραστηριότητας, εξωστρεφούς ανταγωνισμού, </a:t>
            </a:r>
            <a:endParaRPr lang="el-G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0" algn="just"/>
            <a:endParaRPr lang="el-G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l-GR" sz="2200" dirty="0" smtClean="0">
                <a:solidFill>
                  <a:schemeClr val="tx1"/>
                </a:solidFill>
                <a:latin typeface="Calibri" pitchFamily="34" charset="0"/>
              </a:rPr>
              <a:t>Η επένδυση σε </a:t>
            </a:r>
            <a:r>
              <a:rPr lang="el-GR" sz="2200" dirty="0">
                <a:solidFill>
                  <a:schemeClr val="tx1"/>
                </a:solidFill>
                <a:latin typeface="Calibri" pitchFamily="34" charset="0"/>
              </a:rPr>
              <a:t>τομείς της οικονομίας, οι οποίοι δεν έχουν αξιοποιηθεί επαρκώς όπως </a:t>
            </a:r>
            <a:r>
              <a:rPr lang="el-GR" sz="2200" b="1" dirty="0">
                <a:solidFill>
                  <a:schemeClr val="tx1"/>
                </a:solidFill>
                <a:latin typeface="Calibri" pitchFamily="34" charset="0"/>
              </a:rPr>
              <a:t>ο τουρισμός, η </a:t>
            </a:r>
            <a:r>
              <a:rPr lang="el-GR" sz="2200" b="1" dirty="0" err="1">
                <a:solidFill>
                  <a:schemeClr val="tx1"/>
                </a:solidFill>
                <a:latin typeface="Calibri" pitchFamily="34" charset="0"/>
              </a:rPr>
              <a:t>αγροδιατροφή</a:t>
            </a:r>
            <a:r>
              <a:rPr lang="el-GR" sz="2200" b="1" dirty="0">
                <a:solidFill>
                  <a:schemeClr val="tx1"/>
                </a:solidFill>
                <a:latin typeface="Calibri" pitchFamily="34" charset="0"/>
              </a:rPr>
              <a:t>, η έξυπνη καινοτόμα </a:t>
            </a:r>
            <a:r>
              <a:rPr lang="el-GR" sz="2200" b="1" dirty="0" smtClean="0">
                <a:solidFill>
                  <a:schemeClr val="tx1"/>
                </a:solidFill>
                <a:latin typeface="Calibri" pitchFamily="34" charset="0"/>
              </a:rPr>
              <a:t>επιχειρηματικότητα.</a:t>
            </a:r>
            <a:endParaRPr lang="el-GR" sz="2200" dirty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914400" algn="l"/>
              </a:tabLst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4456" y="214290"/>
            <a:ext cx="8382000" cy="642942"/>
          </a:xfrm>
          <a:prstGeom prst="rect">
            <a:avLst/>
          </a:prstGeom>
          <a:solidFill>
            <a:srgbClr val="9E0000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2000" b="1" dirty="0" smtClean="0">
                <a:solidFill>
                  <a:srgbClr val="FFFF00"/>
                </a:solidFill>
                <a:latin typeface="Calibri" pitchFamily="34" charset="0"/>
              </a:rPr>
              <a:t>Προτεραιότητες της Αναπτυξιακής Στρατηγικής Περιφέρειας Στερεάς Ελλάδας  2015-2019</a:t>
            </a:r>
            <a:endParaRPr lang="el-GR" sz="20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1"/>
          <p:cNvSpPr>
            <a:spLocks noChangeArrowheads="1"/>
          </p:cNvSpPr>
          <p:nvPr/>
        </p:nvSpPr>
        <p:spPr bwMode="auto">
          <a:xfrm rot="10800000" flipV="1">
            <a:off x="294456" y="1081736"/>
            <a:ext cx="83820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el-GR" sz="2200" dirty="0" smtClean="0">
                <a:solidFill>
                  <a:schemeClr val="tx1"/>
                </a:solidFill>
                <a:latin typeface="Calibri" pitchFamily="34" charset="0"/>
              </a:rPr>
              <a:t>Η </a:t>
            </a:r>
            <a:r>
              <a:rPr lang="el-GR" sz="2200" dirty="0">
                <a:solidFill>
                  <a:schemeClr val="tx1"/>
                </a:solidFill>
                <a:latin typeface="Calibri" pitchFamily="34" charset="0"/>
              </a:rPr>
              <a:t>αξιοποίηση  όλων των </a:t>
            </a:r>
            <a:r>
              <a:rPr lang="el-GR" sz="2200" b="1" dirty="0">
                <a:solidFill>
                  <a:schemeClr val="tx1"/>
                </a:solidFill>
                <a:latin typeface="Calibri" pitchFamily="34" charset="0"/>
              </a:rPr>
              <a:t>διαθέσιμων πηγών χρηματοδότησης </a:t>
            </a:r>
            <a:r>
              <a:rPr lang="el-GR" sz="2200" dirty="0">
                <a:solidFill>
                  <a:schemeClr val="tx1"/>
                </a:solidFill>
                <a:latin typeface="Calibri" pitchFamily="34" charset="0"/>
              </a:rPr>
              <a:t>με σκοπό τη </a:t>
            </a:r>
            <a:r>
              <a:rPr lang="el-GR" sz="2200" dirty="0" err="1">
                <a:solidFill>
                  <a:schemeClr val="tx1"/>
                </a:solidFill>
                <a:latin typeface="Calibri" pitchFamily="34" charset="0"/>
              </a:rPr>
              <a:t>μόχλευση</a:t>
            </a:r>
            <a:r>
              <a:rPr lang="el-GR" sz="2200" dirty="0">
                <a:solidFill>
                  <a:schemeClr val="tx1"/>
                </a:solidFill>
                <a:latin typeface="Calibri" pitchFamily="34" charset="0"/>
              </a:rPr>
              <a:t> κεφαλαίων, ώστε η Περιφέρεια να στηρίξει την οικονομία </a:t>
            </a:r>
            <a:r>
              <a:rPr lang="el-GR" sz="2200" dirty="0" smtClean="0">
                <a:solidFill>
                  <a:schemeClr val="tx1"/>
                </a:solidFill>
                <a:latin typeface="Calibri" pitchFamily="34" charset="0"/>
              </a:rPr>
              <a:t>της.</a:t>
            </a:r>
          </a:p>
          <a:p>
            <a:pPr lvl="0" algn="just"/>
            <a:endParaRPr kumimoji="0" lang="el-G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28600" algn="l"/>
                <a:tab pos="914400" algn="l"/>
              </a:tabLst>
            </a:pPr>
            <a:r>
              <a:rPr lang="el-GR" sz="22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Η</a:t>
            </a:r>
            <a:r>
              <a:rPr kumimoji="0" lang="el-G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ενίσχυση της </a:t>
            </a:r>
            <a:r>
              <a:rPr kumimoji="0" lang="el-G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παρουσίας</a:t>
            </a:r>
            <a:r>
              <a:rPr kumimoji="0" lang="el-G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και του ρόλου της Περιφέρειας</a:t>
            </a:r>
            <a:r>
              <a:rPr kumimoji="0" lang="el-GR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στα </a:t>
            </a:r>
            <a:r>
              <a:rPr kumimoji="0" lang="el-G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Εθνικά και Ευρωπαϊκά κέντρα λήψης αποφάσεων.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914400" algn="l"/>
              </a:tabLst>
            </a:pPr>
            <a:endParaRPr kumimoji="0" lang="el-G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28600" algn="l"/>
                <a:tab pos="914400" algn="l"/>
              </a:tabLst>
            </a:pPr>
            <a:r>
              <a:rPr kumimoji="0" lang="el-G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Η δημιουργία </a:t>
            </a:r>
            <a:r>
              <a:rPr kumimoji="0" lang="el-G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σχέσεων συνεργασίας με Ευρωπαϊκές και μη περιφέρειες </a:t>
            </a:r>
            <a:r>
              <a:rPr kumimoji="0" lang="el-G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για τον από κοινού αναπτυξιακό προγραμματισμό, καθώς και τη μεταφορά και </a:t>
            </a:r>
            <a:r>
              <a:rPr kumimoji="0" lang="el-G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αφομοίωσης τεχνογνωσίας και άριστων πρακτικών.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914400" algn="l"/>
              </a:tabLst>
            </a:pPr>
            <a:endParaRPr kumimoji="0" lang="el-G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285750" indent="-285750" algn="just" defTabSz="914400" eaLnBrk="0" hangingPunct="0">
              <a:buClrTx/>
              <a:buSzTx/>
              <a:buFont typeface="Wingdings" panose="05000000000000000000" pitchFamily="2" charset="2"/>
              <a:buChar char="ü"/>
              <a:tabLst>
                <a:tab pos="228600" algn="l"/>
                <a:tab pos="914400" algn="l"/>
              </a:tabLst>
            </a:pPr>
            <a:r>
              <a:rPr lang="el-GR" sz="22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itchFamily="18" charset="0"/>
                <a:cs typeface="Calibri" pitchFamily="34" charset="0"/>
              </a:rPr>
              <a:t>Η </a:t>
            </a:r>
            <a:r>
              <a:rPr lang="el-GR" sz="2200" dirty="0">
                <a:solidFill>
                  <a:schemeClr val="tx1"/>
                </a:solidFill>
                <a:latin typeface="Calibri" panose="020F0502020204030204" pitchFamily="34" charset="0"/>
                <a:ea typeface="Times New Roman" pitchFamily="18" charset="0"/>
                <a:cs typeface="Calibri" pitchFamily="34" charset="0"/>
              </a:rPr>
              <a:t>δημιουργία ενός </a:t>
            </a:r>
            <a:r>
              <a:rPr lang="el-GR" sz="2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itchFamily="18" charset="0"/>
                <a:cs typeface="Calibri" pitchFamily="34" charset="0"/>
              </a:rPr>
              <a:t>δικτύου προστασίας για τους αδύναμους</a:t>
            </a:r>
            <a:r>
              <a:rPr lang="el-GR" sz="2200" dirty="0">
                <a:solidFill>
                  <a:schemeClr val="tx1"/>
                </a:solidFill>
                <a:latin typeface="Calibri" panose="020F0502020204030204" pitchFamily="34" charset="0"/>
                <a:ea typeface="Times New Roman" pitchFamily="18" charset="0"/>
                <a:cs typeface="Calibri" pitchFamily="34" charset="0"/>
              </a:rPr>
              <a:t>, με την καταπολέμηση της φτώχειας και του κοινωνικού αποκλεισμού και  την ενίσχυση της κοινωνικής συνοχής.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914400" algn="l"/>
              </a:tabLst>
            </a:pPr>
            <a:endParaRPr kumimoji="0" lang="el-G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914400" algn="l"/>
              </a:tabLst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4456" y="214290"/>
            <a:ext cx="8382000" cy="642942"/>
          </a:xfrm>
          <a:prstGeom prst="rect">
            <a:avLst/>
          </a:prstGeom>
          <a:solidFill>
            <a:srgbClr val="9E0000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2000" b="1" dirty="0" smtClean="0">
                <a:solidFill>
                  <a:srgbClr val="FFFF00"/>
                </a:solidFill>
                <a:latin typeface="Calibri" pitchFamily="34" charset="0"/>
              </a:rPr>
              <a:t>Προτεραιότητες της Αναπτυξιακής Στρατηγικής Περιφέρειας Στερεάς Ελλάδας  2015-2019</a:t>
            </a:r>
            <a:endParaRPr lang="el-GR" sz="20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57737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Διάγραμμα"/>
          <p:cNvGraphicFramePr/>
          <p:nvPr>
            <p:extLst>
              <p:ext uri="{D42A27DB-BD31-4B8C-83A1-F6EECF244321}">
                <p14:modId xmlns:p14="http://schemas.microsoft.com/office/powerpoint/2010/main" xmlns="" val="2082784292"/>
              </p:ext>
            </p:extLst>
          </p:nvPr>
        </p:nvGraphicFramePr>
        <p:xfrm>
          <a:off x="214282" y="928670"/>
          <a:ext cx="871540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- TextBox"/>
          <p:cNvSpPr txBox="1"/>
          <p:nvPr/>
        </p:nvSpPr>
        <p:spPr>
          <a:xfrm>
            <a:off x="285720" y="214290"/>
            <a:ext cx="8215370" cy="400110"/>
          </a:xfrm>
          <a:prstGeom prst="rect">
            <a:avLst/>
          </a:prstGeom>
          <a:solidFill>
            <a:srgbClr val="9E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  <a:latin typeface="Calibri" pitchFamily="34" charset="0"/>
              </a:rPr>
              <a:t>Αναπτυξιακό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alibri" pitchFamily="34" charset="0"/>
              </a:rPr>
              <a:t>Όραμα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alibri" pitchFamily="34" charset="0"/>
              </a:rPr>
              <a:t>της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alibri" pitchFamily="34" charset="0"/>
              </a:rPr>
              <a:t>Περιφέρειας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alibri" pitchFamily="34" charset="0"/>
              </a:rPr>
              <a:t>Στερεάς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alibri" pitchFamily="34" charset="0"/>
              </a:rPr>
              <a:t>Ελλάδας</a:t>
            </a:r>
            <a:r>
              <a:rPr lang="el-GR" sz="2000" b="1" dirty="0" smtClean="0">
                <a:solidFill>
                  <a:srgbClr val="FFFF00"/>
                </a:solidFill>
                <a:latin typeface="Calibri" pitchFamily="34" charset="0"/>
              </a:rPr>
              <a:t> 2015-2019</a:t>
            </a:r>
            <a:endParaRPr lang="en-US" sz="20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solidFill>
            <a:srgbClr val="9E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sz="3000" b="1" dirty="0">
                <a:solidFill>
                  <a:srgbClr val="FFFF00"/>
                </a:solidFill>
                <a:latin typeface="Calibri" panose="020F0502020204030204" pitchFamily="34" charset="0"/>
              </a:rPr>
              <a:t>4 </a:t>
            </a:r>
            <a:r>
              <a:rPr lang="el-GR" sz="30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ΑΞΟΝΕΣ ΠΡΟΤΕΡΑΙΟΤΗΤΑΣ</a:t>
            </a:r>
            <a:endParaRPr lang="el-GR" sz="30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92100" y="1517650"/>
            <a:ext cx="8513763" cy="4587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" name="6 - Διάγραμμα"/>
          <p:cNvGraphicFramePr/>
          <p:nvPr/>
        </p:nvGraphicFramePr>
        <p:xfrm>
          <a:off x="571472" y="1397000"/>
          <a:ext cx="8143932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2832</TotalTime>
  <Words>700</Words>
  <Application>Microsoft Office PowerPoint</Application>
  <PresentationFormat>Προβολή στην οθόνη (4:3)</PresentationFormat>
  <Paragraphs>99</Paragraphs>
  <Slides>11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Αστικό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ΕΚΕΠΠΑΔΗΚ</cp:lastModifiedBy>
  <cp:revision>420</cp:revision>
  <cp:lastPrinted>1601-01-01T00:00:00Z</cp:lastPrinted>
  <dcterms:created xsi:type="dcterms:W3CDTF">2013-03-09T18:26:06Z</dcterms:created>
  <dcterms:modified xsi:type="dcterms:W3CDTF">2015-04-15T10:01:46Z</dcterms:modified>
</cp:coreProperties>
</file>